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 bookmarkIdSeed="2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9" r:id="rId2"/>
    <p:sldId id="305" r:id="rId3"/>
    <p:sldId id="351" r:id="rId4"/>
    <p:sldId id="330" r:id="rId5"/>
    <p:sldId id="350" r:id="rId6"/>
    <p:sldId id="331" r:id="rId7"/>
    <p:sldId id="333" r:id="rId8"/>
    <p:sldId id="284" r:id="rId9"/>
    <p:sldId id="335" r:id="rId10"/>
    <p:sldId id="352" r:id="rId11"/>
    <p:sldId id="340" r:id="rId12"/>
    <p:sldId id="288" r:id="rId13"/>
    <p:sldId id="286" r:id="rId14"/>
    <p:sldId id="334" r:id="rId15"/>
    <p:sldId id="348" r:id="rId16"/>
    <p:sldId id="287" r:id="rId17"/>
    <p:sldId id="336" r:id="rId18"/>
    <p:sldId id="285" r:id="rId19"/>
    <p:sldId id="353" r:id="rId20"/>
    <p:sldId id="343" r:id="rId21"/>
    <p:sldId id="261" r:id="rId22"/>
    <p:sldId id="262" r:id="rId23"/>
    <p:sldId id="263" r:id="rId24"/>
    <p:sldId id="260" r:id="rId25"/>
    <p:sldId id="345" r:id="rId26"/>
    <p:sldId id="296" r:id="rId27"/>
    <p:sldId id="297" r:id="rId28"/>
    <p:sldId id="265" r:id="rId29"/>
    <p:sldId id="311" r:id="rId30"/>
    <p:sldId id="312" r:id="rId31"/>
    <p:sldId id="313" r:id="rId32"/>
    <p:sldId id="267" r:id="rId33"/>
    <p:sldId id="270" r:id="rId34"/>
    <p:sldId id="271" r:id="rId35"/>
    <p:sldId id="354" r:id="rId36"/>
    <p:sldId id="290" r:id="rId37"/>
    <p:sldId id="300" r:id="rId38"/>
    <p:sldId id="274" r:id="rId39"/>
    <p:sldId id="301" r:id="rId40"/>
    <p:sldId id="302" r:id="rId41"/>
    <p:sldId id="304" r:id="rId42"/>
    <p:sldId id="275" r:id="rId43"/>
    <p:sldId id="318" r:id="rId44"/>
    <p:sldId id="310" r:id="rId45"/>
    <p:sldId id="294" r:id="rId46"/>
  </p:sldIdLst>
  <p:sldSz cx="12192000" cy="6858000"/>
  <p:notesSz cx="6794500" cy="9918700"/>
  <p:embeddedFontLst>
    <p:embeddedFont>
      <p:font typeface="Brush Script MT" panose="03060802040406070304" pitchFamily="66" charset="0"/>
      <p:italic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mbria Math" panose="02040503050406030204" pitchFamily="18" charset="0"/>
      <p:regular r:id="rId54"/>
    </p:embeddedFont>
    <p:embeddedFont>
      <p:font typeface="Franklin Gothic Book" panose="020B0503020102020204" pitchFamily="34" charset="0"/>
      <p:regular r:id="rId55"/>
      <p:italic r:id="rId56"/>
    </p:embeddedFont>
    <p:embeddedFont>
      <p:font typeface="Georgia" panose="02040502050405020303" pitchFamily="18" charset="0"/>
      <p:regular r:id="rId57"/>
      <p:bold r:id="rId58"/>
      <p:italic r:id="rId59"/>
      <p:boldItalic r:id="rId60"/>
    </p:embeddedFont>
    <p:embeddedFont>
      <p:font typeface="华文琥珀" panose="02010800040101010101" pitchFamily="2" charset="-122"/>
      <p:regular r:id="rId61"/>
    </p:embeddedFont>
    <p:embeddedFont>
      <p:font typeface="微软雅黑" panose="020B0503020204020204" pitchFamily="34" charset="-122"/>
      <p:regular r:id="rId62"/>
      <p:bold r:id="rId6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B01F24"/>
    <a:srgbClr val="FCFEFC"/>
    <a:srgbClr val="4ABEED"/>
    <a:srgbClr val="234C9F"/>
    <a:srgbClr val="333333"/>
    <a:srgbClr val="F3F3F3"/>
    <a:srgbClr val="003F88"/>
    <a:srgbClr val="F88D2F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9169" autoAdjust="0"/>
  </p:normalViewPr>
  <p:slideViewPr>
    <p:cSldViewPr snapToGrid="0">
      <p:cViewPr varScale="1">
        <p:scale>
          <a:sx n="78" d="100"/>
          <a:sy n="78" d="100"/>
        </p:scale>
        <p:origin x="869" y="3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-2928" y="-84"/>
      </p:cViewPr>
      <p:guideLst>
        <p:guide orient="horz" pos="3124"/>
        <p:guide pos="214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4283" cy="495935"/>
          </a:xfrm>
          <a:prstGeom prst="rect">
            <a:avLst/>
          </a:prstGeom>
        </p:spPr>
        <p:txBody>
          <a:bodyPr vert="horz" lIns="95492" tIns="47746" rIns="95492" bIns="47746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8645" y="1"/>
            <a:ext cx="2944283" cy="495935"/>
          </a:xfrm>
          <a:prstGeom prst="rect">
            <a:avLst/>
          </a:prstGeom>
        </p:spPr>
        <p:txBody>
          <a:bodyPr vert="horz" lIns="95492" tIns="47746" rIns="95492" bIns="47746" rtlCol="0"/>
          <a:lstStyle>
            <a:lvl1pPr algn="r">
              <a:defRPr sz="1300"/>
            </a:lvl1pPr>
          </a:lstStyle>
          <a:p>
            <a:fld id="{EABEC9A9-8197-4257-ADF2-59768B043AAC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1044"/>
            <a:ext cx="2944283" cy="495935"/>
          </a:xfrm>
          <a:prstGeom prst="rect">
            <a:avLst/>
          </a:prstGeom>
        </p:spPr>
        <p:txBody>
          <a:bodyPr vert="horz" lIns="95492" tIns="47746" rIns="95492" bIns="47746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8645" y="9421044"/>
            <a:ext cx="2944283" cy="495935"/>
          </a:xfrm>
          <a:prstGeom prst="rect">
            <a:avLst/>
          </a:prstGeom>
        </p:spPr>
        <p:txBody>
          <a:bodyPr vert="horz" lIns="95492" tIns="47746" rIns="95492" bIns="47746" rtlCol="0" anchor="b"/>
          <a:lstStyle>
            <a:lvl1pPr algn="r">
              <a:defRPr sz="1300"/>
            </a:lvl1pPr>
          </a:lstStyle>
          <a:p>
            <a:fld id="{93D655E0-DE0B-47B4-9B41-34C4A90D4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271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A6C4C-04D2-417C-B23F-E55227F108E0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39838"/>
            <a:ext cx="59499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450" y="4773613"/>
            <a:ext cx="5435600" cy="39052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18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48100" y="94218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CE964-20FD-4E02-AD78-D23A92B56B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336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692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359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477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005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129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607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893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886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628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636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107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180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632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240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AF7D059-847A-4DB4-A5BA-90711FFAF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855" t="12540" r="32013" b="6299"/>
          <a:stretch/>
        </p:blipFill>
        <p:spPr>
          <a:xfrm rot="16200000">
            <a:off x="2470593" y="-82934"/>
            <a:ext cx="1392199" cy="58351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1715BFD-BA0B-4FB6-AA30-845F4DD34E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5389" t="17030" r="55222" b="8857"/>
          <a:stretch/>
        </p:blipFill>
        <p:spPr>
          <a:xfrm rot="5400000">
            <a:off x="8292576" y="-119563"/>
            <a:ext cx="1392193" cy="5908432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49110" y="3670953"/>
            <a:ext cx="11670326" cy="530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490074" y="4386477"/>
            <a:ext cx="11253353" cy="1701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3366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1796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36000" tIns="36000" rIns="36000" bIns="36000">
            <a:spAutoFit/>
          </a:bodyPr>
          <a:lstStyle/>
          <a:p>
            <a:pPr algn="ctr">
              <a:defRPr/>
            </a:pPr>
            <a:endParaRPr lang="zh-CN" altLang="en-US" sz="2400" dirty="0">
              <a:solidFill>
                <a:srgbClr val="333333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行楷" pitchFamily="2" charset="-122"/>
            </a:endParaRPr>
          </a:p>
          <a:p>
            <a:pPr algn="ctr">
              <a:spcBef>
                <a:spcPts val="1500"/>
              </a:spcBef>
              <a:defRPr/>
            </a:pPr>
            <a:endParaRPr lang="en-US" altLang="zh-CN" sz="1800" dirty="0">
              <a:solidFill>
                <a:srgbClr val="333333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itchFamily="2" charset="-122"/>
            </a:endParaRPr>
          </a:p>
          <a:p>
            <a:pPr algn="ctr">
              <a:spcBef>
                <a:spcPts val="4000"/>
              </a:spcBef>
              <a:defRPr/>
            </a:pPr>
            <a:fld id="{2DD5252F-05D3-4824-88B1-56055C85E827}" type="datetime3">
              <a:rPr lang="zh-CN" altLang="en-US" sz="1800">
                <a:solidFill>
                  <a:srgbClr val="3333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pPr algn="ctr">
                <a:spcBef>
                  <a:spcPts val="4000"/>
                </a:spcBef>
                <a:defRPr/>
              </a:pPr>
              <a:t>2022年3月21日星期一</a:t>
            </a:fld>
            <a:endParaRPr lang="en-US" altLang="zh-CN" sz="1800" dirty="0">
              <a:solidFill>
                <a:srgbClr val="333333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8DDF802-6843-4D83-94E6-F7442D5973E7}"/>
              </a:ext>
            </a:extLst>
          </p:cNvPr>
          <p:cNvSpPr/>
          <p:nvPr userDrawn="1"/>
        </p:nvSpPr>
        <p:spPr>
          <a:xfrm>
            <a:off x="249110" y="2138555"/>
            <a:ext cx="11670326" cy="45719"/>
          </a:xfrm>
          <a:prstGeom prst="rect">
            <a:avLst/>
          </a:prstGeom>
          <a:solidFill>
            <a:srgbClr val="234C9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BC4FCE6-2BF4-4E72-906D-13583231485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12587" y="2370891"/>
            <a:ext cx="5608326" cy="62194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6AF2C7D-E690-49E1-B55C-1EF236EF5635}"/>
              </a:ext>
            </a:extLst>
          </p:cNvPr>
          <p:cNvSpPr txBox="1"/>
          <p:nvPr userDrawn="1"/>
        </p:nvSpPr>
        <p:spPr>
          <a:xfrm>
            <a:off x="260836" y="5237154"/>
            <a:ext cx="1168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信息与电子工程导论</a:t>
            </a:r>
            <a:r>
              <a:rPr lang="en-US" altLang="zh-CN" b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b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课程组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519AB98-A5A1-4916-95AC-A880A8D8B94F}"/>
              </a:ext>
            </a:extLst>
          </p:cNvPr>
          <p:cNvSpPr txBox="1"/>
          <p:nvPr userDrawn="1"/>
        </p:nvSpPr>
        <p:spPr>
          <a:xfrm>
            <a:off x="249110" y="2995274"/>
            <a:ext cx="11693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Introduction to Information Science and Electronic Engineering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47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9615" y="764293"/>
            <a:ext cx="11298116" cy="43718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 baseline="0">
                <a:solidFill>
                  <a:srgbClr val="B01F24"/>
                </a:solidFill>
                <a:latin typeface="Georgia" panose="02040502050405020303" pitchFamily="18" charset="0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615" y="1433016"/>
            <a:ext cx="11298116" cy="4932616"/>
          </a:xfrm>
          <a:prstGeom prst="rect">
            <a:avLst/>
          </a:prstGeom>
        </p:spPr>
        <p:txBody>
          <a:bodyPr/>
          <a:lstStyle>
            <a:lvl1pPr marL="266400" indent="-266400">
              <a:lnSpc>
                <a:spcPct val="150000"/>
              </a:lnSpc>
              <a:spcBef>
                <a:spcPts val="720"/>
              </a:spcBef>
              <a:spcAft>
                <a:spcPts val="240"/>
              </a:spcAft>
              <a:buFont typeface="Wingdings" pitchFamily="2" charset="2"/>
              <a:buChar char=""/>
              <a:defRPr sz="2000" b="1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</a:defRPr>
            </a:lvl1pPr>
            <a:lvl2pPr marL="712800" indent="-270000">
              <a:lnSpc>
                <a:spcPct val="150000"/>
              </a:lnSpc>
              <a:spcBef>
                <a:spcPts val="36"/>
              </a:spcBef>
              <a:spcAft>
                <a:spcPts val="12"/>
              </a:spcAft>
              <a:defRPr sz="1800" b="1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</a:defRPr>
            </a:lvl2pPr>
            <a:lvl3pPr marL="1072800" indent="-176400">
              <a:lnSpc>
                <a:spcPct val="150000"/>
              </a:lnSpc>
              <a:spcBef>
                <a:spcPts val="36"/>
              </a:spcBef>
              <a:spcAft>
                <a:spcPts val="12"/>
              </a:spcAft>
              <a:defRPr sz="1600" b="1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</a:defRPr>
            </a:lvl3pPr>
            <a:lvl4pPr marL="1440000" indent="-187200">
              <a:lnSpc>
                <a:spcPct val="150000"/>
              </a:lnSpc>
              <a:spcBef>
                <a:spcPts val="504"/>
              </a:spcBef>
              <a:spcAft>
                <a:spcPts val="168"/>
              </a:spcAft>
              <a:defRPr sz="1400" b="1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</a:defRPr>
            </a:lvl4pPr>
            <a:lvl5pPr>
              <a:lnSpc>
                <a:spcPct val="150000"/>
              </a:lnSpc>
              <a:spcBef>
                <a:spcPts val="504"/>
              </a:spcBef>
              <a:spcAft>
                <a:spcPts val="168"/>
              </a:spcAft>
              <a:defRPr sz="1400" b="1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52921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927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251997" y="420329"/>
            <a:ext cx="11688001" cy="6177501"/>
          </a:xfrm>
          <a:prstGeom prst="rect">
            <a:avLst/>
          </a:prstGeom>
          <a:noFill/>
          <a:ln>
            <a:solidFill>
              <a:srgbClr val="003F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同侧圆角矩形 7"/>
          <p:cNvSpPr/>
          <p:nvPr userDrawn="1"/>
        </p:nvSpPr>
        <p:spPr>
          <a:xfrm>
            <a:off x="251998" y="250443"/>
            <a:ext cx="11688001" cy="306000"/>
          </a:xfrm>
          <a:prstGeom prst="round2SameRect">
            <a:avLst>
              <a:gd name="adj1" fmla="val 25074"/>
              <a:gd name="adj2" fmla="val 0"/>
            </a:avLst>
          </a:prstGeom>
          <a:solidFill>
            <a:schemeClr val="bg1"/>
          </a:solidFill>
          <a:ln w="25400">
            <a:solidFill>
              <a:srgbClr val="003F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rPr>
              <a:t>85120030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信息与电子工程导论 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·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4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逻辑与数字系统 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·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4.1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数字逻辑和电路</a:t>
            </a:r>
          </a:p>
        </p:txBody>
      </p:sp>
      <p:sp>
        <p:nvSpPr>
          <p:cNvPr id="10" name="同侧圆角矩形 7">
            <a:extLst>
              <a:ext uri="{FF2B5EF4-FFF2-40B4-BE49-F238E27FC236}">
                <a16:creationId xmlns:a16="http://schemas.microsoft.com/office/drawing/2014/main" id="{8EA5BE96-2739-4E0D-83CE-DE4E18FAD360}"/>
              </a:ext>
            </a:extLst>
          </p:cNvPr>
          <p:cNvSpPr/>
          <p:nvPr userDrawn="1"/>
        </p:nvSpPr>
        <p:spPr>
          <a:xfrm>
            <a:off x="251996" y="250443"/>
            <a:ext cx="1100495" cy="306000"/>
          </a:xfrm>
          <a:prstGeom prst="round2SameRect">
            <a:avLst>
              <a:gd name="adj1" fmla="val 25074"/>
              <a:gd name="adj2" fmla="val 0"/>
            </a:avLst>
          </a:prstGeom>
          <a:solidFill>
            <a:srgbClr val="003F8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3F88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1277221-C190-4B20-B538-29860DBD821B}"/>
              </a:ext>
            </a:extLst>
          </p:cNvPr>
          <p:cNvSpPr/>
          <p:nvPr userDrawn="1"/>
        </p:nvSpPr>
        <p:spPr>
          <a:xfrm>
            <a:off x="1307842" y="260170"/>
            <a:ext cx="85723" cy="296273"/>
          </a:xfrm>
          <a:prstGeom prst="rect">
            <a:avLst/>
          </a:prstGeom>
          <a:solidFill>
            <a:srgbClr val="003F8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Oval 36"/>
          <p:cNvSpPr>
            <a:spLocks noChangeArrowheads="1"/>
          </p:cNvSpPr>
          <p:nvPr userDrawn="1"/>
        </p:nvSpPr>
        <p:spPr bwMode="auto">
          <a:xfrm>
            <a:off x="5887505" y="6461537"/>
            <a:ext cx="416984" cy="288925"/>
          </a:xfrm>
          <a:prstGeom prst="ellipse">
            <a:avLst/>
          </a:prstGeom>
          <a:solidFill>
            <a:srgbClr val="F3F3F3"/>
          </a:solidFill>
          <a:ln w="22225" algn="ctr">
            <a:solidFill>
              <a:srgbClr val="003F8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/>
            <a:fld id="{4B9884D0-9C6F-4B58-8530-0C8AC02EC7F6}" type="slidenum">
              <a:rPr lang="zh-CN" altLang="en-US" sz="1800" b="0">
                <a:solidFill>
                  <a:srgbClr val="003F88"/>
                </a:solidFill>
                <a:latin typeface="Brush Script MT" pitchFamily="66" charset="0"/>
                <a:ea typeface="黑体" pitchFamily="2" charset="-122"/>
              </a:rPr>
              <a:pPr algn="ctr"/>
              <a:t>‹#›</a:t>
            </a:fld>
            <a:endParaRPr lang="en-US" altLang="zh-CN" sz="1800" b="0" dirty="0">
              <a:solidFill>
                <a:srgbClr val="003F88"/>
              </a:solidFill>
              <a:latin typeface="Brush Script MT" pitchFamily="66" charset="0"/>
              <a:ea typeface="黑体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6BDF0B-F249-4FED-A02A-187654B5AD7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7721" y="240253"/>
            <a:ext cx="970121" cy="31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7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5.wmf"/><Relationship Id="rId10" Type="http://schemas.openxmlformats.org/officeDocument/2006/relationships/image" Target="../media/image63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0.emf"/><Relationship Id="rId4" Type="http://schemas.openxmlformats.org/officeDocument/2006/relationships/oleObject" Target="../embeddings/oleObject4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emf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 数字逻辑和电路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891556" y="4386478"/>
            <a:ext cx="8440015" cy="442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3366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36000" tIns="36000" rIns="36000" bIns="36000">
            <a:spAutoFit/>
          </a:bodyPr>
          <a:lstStyle/>
          <a:p>
            <a:pPr algn="ctr">
              <a:defRPr/>
            </a:pPr>
            <a:r>
              <a:rPr lang="zh-CN" altLang="en-US" sz="2400">
                <a:solidFill>
                  <a:srgbClr val="3333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itchFamily="2" charset="-122"/>
              </a:rPr>
              <a:t>主讲：马蔚</a:t>
            </a:r>
            <a:endParaRPr lang="en-US" altLang="zh-CN" dirty="0">
              <a:solidFill>
                <a:srgbClr val="333333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226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3A427-5242-49DD-B0CC-673F3331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内容提要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D20262-5975-4C52-8D30-C9F02F2AC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二进制和布尔代数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逻辑门电路</a:t>
            </a:r>
            <a:endParaRPr lang="en-US" altLang="zh-CN" dirty="0"/>
          </a:p>
          <a:p>
            <a:r>
              <a:rPr lang="zh-CN" altLang="en-US" dirty="0"/>
              <a:t>组合逻辑电路</a:t>
            </a:r>
            <a:endParaRPr lang="en-US" altLang="zh-CN" dirty="0"/>
          </a:p>
          <a:p>
            <a:r>
              <a:rPr lang="zh-CN" altLang="en-US" dirty="0"/>
              <a:t>时序逻辑电路</a:t>
            </a:r>
          </a:p>
        </p:txBody>
      </p:sp>
      <p:pic>
        <p:nvPicPr>
          <p:cNvPr id="71682" name="Picture 2" descr="https://image.slideserve.com/1304856/adders3-l.jpg">
            <a:extLst>
              <a:ext uri="{FF2B5EF4-FFF2-40B4-BE49-F238E27FC236}">
                <a16:creationId xmlns:a16="http://schemas.microsoft.com/office/drawing/2014/main" id="{D1134935-3B50-4307-A522-09108CED72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t="42329" r="1520" b="9256"/>
          <a:stretch/>
        </p:blipFill>
        <p:spPr bwMode="auto">
          <a:xfrm>
            <a:off x="4749554" y="3669998"/>
            <a:ext cx="6924582" cy="259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1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368C96-D81E-45FC-8A9B-98E1014BD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香农和数字电路设计理论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256DFD-D313-4AF2-B7AA-466FB8F42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4" y="3699164"/>
            <a:ext cx="11298116" cy="2565158"/>
          </a:xfrm>
        </p:spPr>
        <p:txBody>
          <a:bodyPr/>
          <a:lstStyle/>
          <a:p>
            <a:r>
              <a:rPr lang="en-US" altLang="zh-CN" dirty="0"/>
              <a:t>1938</a:t>
            </a:r>
            <a:r>
              <a:rPr lang="zh-CN" altLang="en-US" dirty="0"/>
              <a:t>年，香农完成了他的硕士论文 </a:t>
            </a:r>
            <a:r>
              <a:rPr lang="en-US" altLang="zh-CN" i="1" dirty="0"/>
              <a:t>A Symbolic Analysis of Relay and Switching Circuits</a:t>
            </a:r>
            <a:r>
              <a:rPr lang="zh-CN" altLang="en-US" dirty="0"/>
              <a:t>，首次提出可以用布尔代数来描述电路。</a:t>
            </a:r>
            <a:endParaRPr lang="en-US" altLang="zh-CN" dirty="0"/>
          </a:p>
          <a:p>
            <a:r>
              <a:rPr lang="zh-CN" altLang="en-US" dirty="0"/>
              <a:t>香农将布尔代数的“真”和“假”和电路系统的“开”和“关”对应起来，并用了数学中最简单的两个数字</a:t>
            </a:r>
            <a:r>
              <a:rPr lang="en-US" altLang="zh-CN" dirty="0"/>
              <a:t>——</a:t>
            </a:r>
            <a:r>
              <a:rPr lang="zh-CN" altLang="en-US" dirty="0"/>
              <a:t>“</a:t>
            </a:r>
            <a:r>
              <a:rPr lang="en-US" altLang="zh-CN" dirty="0"/>
              <a:t>1</a:t>
            </a:r>
            <a:r>
              <a:rPr lang="zh-CN" altLang="en-US" dirty="0"/>
              <a:t>”和“</a:t>
            </a:r>
            <a:r>
              <a:rPr lang="en-US" altLang="zh-CN" dirty="0"/>
              <a:t>0</a:t>
            </a:r>
            <a:r>
              <a:rPr lang="zh-CN" altLang="en-US" dirty="0"/>
              <a:t>”来表示。</a:t>
            </a:r>
            <a:endParaRPr lang="en-US" altLang="zh-CN" dirty="0"/>
          </a:p>
          <a:p>
            <a:r>
              <a:rPr lang="zh-CN" altLang="en-US" dirty="0"/>
              <a:t>香农用布尔代数分析并优化了开关电路，奠定了数字电路的理论基础。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E1FAF7-81DA-4FD4-9858-7BCF4A830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026" y="784434"/>
            <a:ext cx="1709645" cy="23527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1557D9A-CF4F-4190-A7E2-8C4A42F13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958" y="784434"/>
            <a:ext cx="2924100" cy="2953488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047C5404-1F1A-44CF-973C-C5D4762B3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4081" y="3149755"/>
            <a:ext cx="284376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600" dirty="0">
                <a:solidFill>
                  <a:srgbClr val="333333"/>
                </a:solidFill>
              </a:rPr>
              <a:t>Claude Elwood Shannon</a:t>
            </a:r>
          </a:p>
          <a:p>
            <a:pPr algn="ctr">
              <a:defRPr/>
            </a:pPr>
            <a:r>
              <a:rPr lang="en-US" altLang="zh-CN" sz="1600" dirty="0">
                <a:solidFill>
                  <a:srgbClr val="333333"/>
                </a:solidFill>
              </a:rPr>
              <a:t>April 30, 1916 ~ Feb 26, 2001</a:t>
            </a:r>
            <a:endParaRPr lang="zh-CN" altLang="en-US" sz="1600" b="1" dirty="0">
              <a:solidFill>
                <a:srgbClr val="333333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071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从开关到逻辑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39615" y="2286000"/>
            <a:ext cx="6527241" cy="4131129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与门（</a:t>
            </a:r>
            <a:r>
              <a:rPr lang="en-US" altLang="zh-CN" dirty="0">
                <a:solidFill>
                  <a:srgbClr val="0070C0"/>
                </a:solidFill>
              </a:rPr>
              <a:t>AND</a:t>
            </a:r>
            <a:r>
              <a:rPr lang="zh-CN" altLang="en-US" dirty="0">
                <a:solidFill>
                  <a:srgbClr val="0070C0"/>
                </a:solidFill>
              </a:rPr>
              <a:t>），开关串联</a:t>
            </a:r>
            <a:endParaRPr lang="en-US" altLang="zh-CN" dirty="0">
              <a:solidFill>
                <a:srgbClr val="0070C0"/>
              </a:solidFill>
            </a:endParaRPr>
          </a:p>
          <a:p>
            <a:pPr lvl="1"/>
            <a:r>
              <a:rPr lang="en-US" altLang="zh-CN" dirty="0"/>
              <a:t> </a:t>
            </a:r>
            <a:r>
              <a:rPr lang="en-US" altLang="zh-CN" i="1" dirty="0"/>
              <a:t>F</a:t>
            </a:r>
            <a:r>
              <a:rPr lang="en-US" altLang="zh-CN" dirty="0"/>
              <a:t>=</a:t>
            </a:r>
            <a:r>
              <a:rPr lang="en-US" altLang="zh-CN" i="1" dirty="0"/>
              <a:t>x</a:t>
            </a:r>
            <a:r>
              <a:rPr lang="en-US" altLang="zh-CN" dirty="0"/>
              <a:t> and </a:t>
            </a:r>
            <a:r>
              <a:rPr lang="en-US" altLang="zh-CN" i="1" dirty="0"/>
              <a:t>y</a:t>
            </a:r>
            <a:r>
              <a:rPr lang="en-US" altLang="zh-CN" dirty="0"/>
              <a:t>   </a:t>
            </a:r>
            <a:r>
              <a:rPr lang="en-US" altLang="zh-CN" i="1" dirty="0"/>
              <a:t>F</a:t>
            </a:r>
            <a:r>
              <a:rPr lang="en-US" altLang="zh-CN" dirty="0"/>
              <a:t>=</a:t>
            </a:r>
            <a:r>
              <a:rPr lang="en-US" altLang="zh-CN" i="1" dirty="0" err="1"/>
              <a:t>x</a:t>
            </a:r>
            <a:r>
              <a:rPr lang="en-US" altLang="zh-CN" dirty="0" err="1">
                <a:sym typeface="Symbol" panose="05050102010706020507" pitchFamily="18" charset="2"/>
              </a:rPr>
              <a:t></a:t>
            </a:r>
            <a:r>
              <a:rPr lang="en-US" altLang="zh-CN" i="1" dirty="0" err="1"/>
              <a:t>y</a:t>
            </a:r>
            <a:r>
              <a:rPr lang="en-US" altLang="zh-CN" dirty="0"/>
              <a:t>   </a:t>
            </a:r>
            <a:r>
              <a:rPr lang="en-US" altLang="zh-CN" i="1" dirty="0"/>
              <a:t>F</a:t>
            </a:r>
            <a:r>
              <a:rPr lang="en-US" altLang="zh-CN" dirty="0"/>
              <a:t>=</a:t>
            </a:r>
            <a:r>
              <a:rPr lang="en-US" altLang="zh-CN" i="1" dirty="0" err="1"/>
              <a:t>xy</a:t>
            </a:r>
            <a:r>
              <a:rPr lang="zh-CN" altLang="en-US" dirty="0"/>
              <a:t>，当两个开关同时闭合时，输出可以等于输入。</a:t>
            </a:r>
            <a:endParaRPr lang="en-US" altLang="zh-CN" dirty="0"/>
          </a:p>
          <a:p>
            <a:r>
              <a:rPr lang="zh-CN" altLang="en-US" dirty="0">
                <a:solidFill>
                  <a:srgbClr val="0070C0"/>
                </a:solidFill>
              </a:rPr>
              <a:t>或门（</a:t>
            </a:r>
            <a:r>
              <a:rPr lang="en-US" altLang="zh-CN" dirty="0">
                <a:solidFill>
                  <a:srgbClr val="0070C0"/>
                </a:solidFill>
              </a:rPr>
              <a:t>OR</a:t>
            </a:r>
            <a:r>
              <a:rPr lang="zh-CN" altLang="en-US" dirty="0">
                <a:solidFill>
                  <a:srgbClr val="0070C0"/>
                </a:solidFill>
              </a:rPr>
              <a:t>），开关并联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altLang="zh-CN" i="1" dirty="0"/>
              <a:t>F</a:t>
            </a:r>
            <a:r>
              <a:rPr lang="en-US" altLang="zh-CN" dirty="0"/>
              <a:t>=</a:t>
            </a:r>
            <a:r>
              <a:rPr lang="en-US" altLang="zh-CN" i="1" dirty="0"/>
              <a:t>x</a:t>
            </a:r>
            <a:r>
              <a:rPr lang="en-US" altLang="zh-CN" dirty="0"/>
              <a:t> or </a:t>
            </a:r>
            <a:r>
              <a:rPr lang="en-US" altLang="zh-CN" i="1" dirty="0"/>
              <a:t>y  </a:t>
            </a:r>
            <a:r>
              <a:rPr lang="en-US" altLang="zh-CN" dirty="0"/>
              <a:t>   </a:t>
            </a:r>
            <a:r>
              <a:rPr lang="en-US" altLang="zh-CN" i="1" dirty="0"/>
              <a:t>F</a:t>
            </a:r>
            <a:r>
              <a:rPr lang="en-US" altLang="zh-CN" dirty="0"/>
              <a:t>=</a:t>
            </a:r>
            <a:r>
              <a:rPr lang="en-US" altLang="zh-CN" i="1" dirty="0" err="1"/>
              <a:t>x</a:t>
            </a:r>
            <a:r>
              <a:rPr lang="en-US" altLang="zh-CN" dirty="0" err="1"/>
              <a:t>+</a:t>
            </a:r>
            <a:r>
              <a:rPr lang="en-US" altLang="zh-CN" i="1" dirty="0" err="1"/>
              <a:t>y</a:t>
            </a:r>
            <a:r>
              <a:rPr lang="zh-CN" altLang="en-US" dirty="0"/>
              <a:t>， 当两个开关只要有一个闭合，输入即可等于输出。</a:t>
            </a:r>
            <a:endParaRPr lang="en-US" altLang="zh-CN" dirty="0"/>
          </a:p>
          <a:p>
            <a:r>
              <a:rPr lang="zh-CN" altLang="en-US" dirty="0">
                <a:solidFill>
                  <a:srgbClr val="0070C0"/>
                </a:solidFill>
              </a:rPr>
              <a:t>非门（</a:t>
            </a:r>
            <a:r>
              <a:rPr lang="en-US" altLang="zh-CN" dirty="0">
                <a:solidFill>
                  <a:srgbClr val="0070C0"/>
                </a:solidFill>
              </a:rPr>
              <a:t>NOT</a:t>
            </a:r>
            <a:r>
              <a:rPr lang="zh-CN" altLang="en-US" dirty="0">
                <a:solidFill>
                  <a:srgbClr val="0070C0"/>
                </a:solidFill>
              </a:rPr>
              <a:t>）：</a:t>
            </a:r>
            <a:endParaRPr lang="en-US" altLang="zh-CN" dirty="0">
              <a:solidFill>
                <a:srgbClr val="0070C0"/>
              </a:solidFill>
            </a:endParaRPr>
          </a:p>
          <a:p>
            <a:pPr lvl="1"/>
            <a:r>
              <a:rPr lang="en-US" altLang="zh-CN" i="1" dirty="0"/>
              <a:t>F</a:t>
            </a:r>
            <a:r>
              <a:rPr lang="en-US" altLang="zh-CN" dirty="0"/>
              <a:t>=</a:t>
            </a:r>
            <a:r>
              <a:rPr lang="en-US" altLang="zh-CN" i="1" dirty="0"/>
              <a:t>x</a:t>
            </a:r>
            <a:r>
              <a:rPr lang="en-US" altLang="zh-CN" i="1" dirty="0">
                <a:sym typeface="Symbol" panose="05050102010706020507" pitchFamily="18" charset="2"/>
              </a:rPr>
              <a:t></a:t>
            </a:r>
            <a:r>
              <a:rPr lang="en-US" altLang="zh-CN" dirty="0"/>
              <a:t>     </a:t>
            </a:r>
            <a:r>
              <a:rPr lang="en-US" altLang="zh-CN" i="1" dirty="0"/>
              <a:t>F</a:t>
            </a:r>
            <a:r>
              <a:rPr lang="en-US" altLang="zh-CN" dirty="0"/>
              <a:t>=</a:t>
            </a:r>
            <a:r>
              <a:rPr lang="en-US" altLang="zh-CN" i="1" dirty="0"/>
              <a:t>x</a:t>
            </a:r>
            <a:r>
              <a:rPr lang="zh-CN" altLang="en-US" dirty="0"/>
              <a:t>，对输入进行取反，</a:t>
            </a:r>
            <a:r>
              <a:rPr lang="en-US" altLang="zh-CN" dirty="0"/>
              <a:t>0</a:t>
            </a:r>
            <a:r>
              <a:rPr lang="zh-CN" altLang="en-US" dirty="0"/>
              <a:t>输入产生一个</a:t>
            </a:r>
            <a:r>
              <a:rPr lang="en-US" altLang="zh-CN" dirty="0"/>
              <a:t>1</a:t>
            </a:r>
            <a:r>
              <a:rPr lang="zh-CN" altLang="en-US" dirty="0"/>
              <a:t>输出，输入</a:t>
            </a:r>
            <a:r>
              <a:rPr lang="en-US" altLang="zh-CN" dirty="0"/>
              <a:t>1</a:t>
            </a:r>
            <a:r>
              <a:rPr lang="zh-CN" altLang="en-US" dirty="0"/>
              <a:t>则输出会变成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148" y="2375266"/>
            <a:ext cx="3830474" cy="7088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213" y="799337"/>
            <a:ext cx="2739618" cy="9460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018" y="799829"/>
            <a:ext cx="2738194" cy="94551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00404CA-16F6-4B12-ADF9-26FA1273D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7727" y="3273555"/>
            <a:ext cx="3713317" cy="1684626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988327E-FAC9-4C61-B8E3-384564E05871}"/>
              </a:ext>
            </a:extLst>
          </p:cNvPr>
          <p:cNvCxnSpPr/>
          <p:nvPr/>
        </p:nvCxnSpPr>
        <p:spPr>
          <a:xfrm>
            <a:off x="2368138" y="5753099"/>
            <a:ext cx="144000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37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晶体管可以等效成开关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39615" y="5126837"/>
            <a:ext cx="11298116" cy="1249579"/>
          </a:xfrm>
        </p:spPr>
        <p:txBody>
          <a:bodyPr/>
          <a:lstStyle/>
          <a:p>
            <a:r>
              <a:rPr lang="zh-CN" altLang="en-US" dirty="0"/>
              <a:t>晶体管是数字系统最基本的组成单元，数字逻辑门可以由晶体管连接而成。</a:t>
            </a:r>
            <a:endParaRPr lang="en-US" altLang="zh-CN" dirty="0"/>
          </a:p>
          <a:p>
            <a:r>
              <a:rPr lang="zh-CN" altLang="en-US" dirty="0"/>
              <a:t>对于数字系统，晶体管可以被看成一个开关，对应有开和关两个状态，即 </a:t>
            </a:r>
            <a:r>
              <a:rPr lang="en-US" altLang="zh-CN" dirty="0"/>
              <a:t>1 </a:t>
            </a:r>
            <a:r>
              <a:rPr lang="zh-CN" altLang="en-US" dirty="0"/>
              <a:t>和 </a:t>
            </a:r>
            <a:r>
              <a:rPr lang="en-US" altLang="zh-CN" dirty="0"/>
              <a:t>0 </a:t>
            </a:r>
            <a:r>
              <a:rPr lang="zh-CN" altLang="en-US" dirty="0"/>
              <a:t>两个状态。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28780"/>
          <a:stretch/>
        </p:blipFill>
        <p:spPr>
          <a:xfrm>
            <a:off x="534649" y="1367027"/>
            <a:ext cx="3591393" cy="35504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75379"/>
          <a:stretch/>
        </p:blipFill>
        <p:spPr>
          <a:xfrm>
            <a:off x="4650918" y="1367027"/>
            <a:ext cx="1241578" cy="3550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r="23342"/>
          <a:stretch/>
        </p:blipFill>
        <p:spPr>
          <a:xfrm>
            <a:off x="6213312" y="1383356"/>
            <a:ext cx="3797562" cy="35709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l="77874"/>
          <a:stretch/>
        </p:blipFill>
        <p:spPr>
          <a:xfrm>
            <a:off x="10400875" y="1357372"/>
            <a:ext cx="1096081" cy="3570941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9710897" y="2631527"/>
            <a:ext cx="380799" cy="590078"/>
          </a:xfrm>
          <a:prstGeom prst="rightArrow">
            <a:avLst>
              <a:gd name="adj1" fmla="val 50000"/>
              <a:gd name="adj2" fmla="val 26189"/>
            </a:avLst>
          </a:prstGeom>
          <a:solidFill>
            <a:srgbClr val="B01F2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3" name="右箭头 12"/>
          <p:cNvSpPr/>
          <p:nvPr/>
        </p:nvSpPr>
        <p:spPr>
          <a:xfrm>
            <a:off x="4189423" y="2607968"/>
            <a:ext cx="378609" cy="629966"/>
          </a:xfrm>
          <a:prstGeom prst="rightArrow">
            <a:avLst>
              <a:gd name="adj1" fmla="val 50000"/>
              <a:gd name="adj2" fmla="val 26189"/>
            </a:avLst>
          </a:prstGeom>
          <a:solidFill>
            <a:srgbClr val="B01F2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1BEC9D9-6A98-4BD7-B762-2A2FA8C3D6B5}"/>
              </a:ext>
            </a:extLst>
          </p:cNvPr>
          <p:cNvSpPr/>
          <p:nvPr/>
        </p:nvSpPr>
        <p:spPr>
          <a:xfrm>
            <a:off x="602905" y="1423006"/>
            <a:ext cx="5378799" cy="3607852"/>
          </a:xfrm>
          <a:prstGeom prst="rect">
            <a:avLst/>
          </a:prstGeom>
          <a:noFill/>
          <a:ln w="19050">
            <a:solidFill>
              <a:srgbClr val="B01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C470764-5BF2-424E-986E-393AB36F38D5}"/>
              </a:ext>
            </a:extLst>
          </p:cNvPr>
          <p:cNvSpPr/>
          <p:nvPr/>
        </p:nvSpPr>
        <p:spPr>
          <a:xfrm>
            <a:off x="6211550" y="1423006"/>
            <a:ext cx="5378799" cy="3607852"/>
          </a:xfrm>
          <a:prstGeom prst="rect">
            <a:avLst/>
          </a:prstGeom>
          <a:noFill/>
          <a:ln w="19050">
            <a:solidFill>
              <a:srgbClr val="B01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42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665" y="2616361"/>
            <a:ext cx="2977495" cy="2769807"/>
          </a:xfrm>
          <a:prstGeom prst="rect">
            <a:avLst/>
          </a:prstGeom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晶体管和逻辑门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63" y="2372124"/>
            <a:ext cx="3107225" cy="3391699"/>
          </a:xfrm>
          <a:prstGeom prst="rect">
            <a:avLst/>
          </a:prstGeom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2459" t="2298" r="2114"/>
          <a:stretch/>
        </p:blipFill>
        <p:spPr>
          <a:xfrm>
            <a:off x="4415899" y="2380769"/>
            <a:ext cx="3447288" cy="3320861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994061" y="170886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90729" y="170886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或门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522531" y="170886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非门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358764D-7DE9-42CA-A43E-E5D2EBF25C45}"/>
              </a:ext>
            </a:extLst>
          </p:cNvPr>
          <p:cNvSpPr/>
          <p:nvPr/>
        </p:nvSpPr>
        <p:spPr>
          <a:xfrm>
            <a:off x="669471" y="2307770"/>
            <a:ext cx="3227017" cy="3499759"/>
          </a:xfrm>
          <a:prstGeom prst="rect">
            <a:avLst/>
          </a:prstGeom>
          <a:noFill/>
          <a:ln w="19050">
            <a:solidFill>
              <a:srgbClr val="B01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F8387E5-703B-4419-80F2-0B2D425FC9D5}"/>
              </a:ext>
            </a:extLst>
          </p:cNvPr>
          <p:cNvSpPr/>
          <p:nvPr/>
        </p:nvSpPr>
        <p:spPr>
          <a:xfrm>
            <a:off x="4299856" y="2307769"/>
            <a:ext cx="3663044" cy="3499759"/>
          </a:xfrm>
          <a:prstGeom prst="rect">
            <a:avLst/>
          </a:prstGeom>
          <a:noFill/>
          <a:ln w="19050">
            <a:solidFill>
              <a:srgbClr val="B01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9ADCDAC-7C28-4FF7-A8A8-08709D21AF58}"/>
              </a:ext>
            </a:extLst>
          </p:cNvPr>
          <p:cNvSpPr/>
          <p:nvPr/>
        </p:nvSpPr>
        <p:spPr>
          <a:xfrm>
            <a:off x="8366268" y="2307768"/>
            <a:ext cx="2927064" cy="3499759"/>
          </a:xfrm>
          <a:prstGeom prst="rect">
            <a:avLst/>
          </a:prstGeom>
          <a:noFill/>
          <a:ln w="19050">
            <a:solidFill>
              <a:srgbClr val="B01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12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9615" y="764293"/>
            <a:ext cx="11298116" cy="437186"/>
          </a:xfrm>
        </p:spPr>
        <p:txBody>
          <a:bodyPr/>
          <a:lstStyle/>
          <a:p>
            <a:r>
              <a:rPr lang="en-US" altLang="zh-CN"/>
              <a:t>MOSFET</a:t>
            </a:r>
            <a:r>
              <a:rPr lang="zh-CN" altLang="en-US"/>
              <a:t>构成的逻辑门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148" y="1537558"/>
            <a:ext cx="3722531" cy="4156826"/>
          </a:xfrm>
          <a:prstGeom prst="rect">
            <a:avLst/>
          </a:prstGeom>
          <a:ln>
            <a:solidFill>
              <a:srgbClr val="B01F24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323" y="1537558"/>
            <a:ext cx="3705297" cy="4156826"/>
          </a:xfrm>
          <a:prstGeom prst="rect">
            <a:avLst/>
          </a:prstGeom>
          <a:ln>
            <a:solidFill>
              <a:srgbClr val="B01F24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3369247" y="59255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176424" y="59255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或门</a:t>
            </a:r>
          </a:p>
        </p:txBody>
      </p:sp>
    </p:spTree>
    <p:extLst>
      <p:ext uri="{BB962C8B-B14F-4D97-AF65-F5344CB8AC3E}">
        <p14:creationId xmlns:p14="http://schemas.microsoft.com/office/powerpoint/2010/main" val="365922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2618" y="1433016"/>
            <a:ext cx="7199134" cy="4831306"/>
          </a:xfrm>
        </p:spPr>
        <p:txBody>
          <a:bodyPr/>
          <a:lstStyle/>
          <a:p>
            <a:r>
              <a:rPr lang="zh-CN" altLang="en-US" dirty="0"/>
              <a:t>所有数字系统中，均可以看成由最基本的三种逻辑门组成：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0313" y="2533002"/>
            <a:ext cx="3884445" cy="376082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56300" y="3842524"/>
            <a:ext cx="1438822" cy="617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dirty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rPr>
              <a:t>与门 （</a:t>
            </a:r>
            <a:r>
              <a:rPr lang="en-US" altLang="zh-CN" sz="1600" b="1" dirty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rPr>
              <a:t>AND</a:t>
            </a:r>
            <a:r>
              <a:rPr lang="zh-CN" altLang="en-US" sz="1600" b="1" dirty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rPr>
              <a:t>）</a:t>
            </a:r>
            <a:endParaRPr lang="en-SG" sz="1600" b="1" dirty="0">
              <a:solidFill>
                <a:srgbClr val="333333"/>
              </a:solidFill>
              <a:latin typeface="Georgia" panose="02040502050405020303" pitchFamily="18" charset="0"/>
              <a:ea typeface="微软雅黑" pitchFamily="34" charset="-122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6979" y="5350624"/>
            <a:ext cx="1438822" cy="617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rPr>
              <a:t>或门 （</a:t>
            </a:r>
            <a:r>
              <a:rPr lang="en-US" altLang="zh-CN" sz="1600" b="1" dirty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rPr>
              <a:t>OR</a:t>
            </a:r>
            <a:r>
              <a:rPr lang="zh-CN" altLang="en-US" sz="1600" b="1" dirty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rPr>
              <a:t>）</a:t>
            </a:r>
            <a:endParaRPr lang="en-SG" sz="1600" b="1" dirty="0">
              <a:solidFill>
                <a:srgbClr val="333333"/>
              </a:solidFill>
              <a:latin typeface="Georgia" panose="02040502050405020303" pitchFamily="18" charset="0"/>
              <a:ea typeface="微软雅黑" pitchFamily="34" charset="-122"/>
              <a:cs typeface="+mn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47544" y="2695499"/>
            <a:ext cx="1438822" cy="617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dirty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rPr>
              <a:t>非门 （</a:t>
            </a:r>
            <a:r>
              <a:rPr lang="en-US" altLang="zh-CN" sz="1600" b="1" dirty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rPr>
              <a:t>NOT</a:t>
            </a:r>
            <a:r>
              <a:rPr lang="zh-CN" altLang="en-US" sz="1600" b="1" dirty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rPr>
              <a:t>）</a:t>
            </a:r>
            <a:endParaRPr lang="en-SG" sz="1600" b="1" dirty="0">
              <a:solidFill>
                <a:srgbClr val="333333"/>
              </a:solidFill>
              <a:latin typeface="Georgia" panose="02040502050405020303" pitchFamily="18" charset="0"/>
              <a:ea typeface="微软雅黑" pitchFamily="3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224311" y="764293"/>
            <a:ext cx="2392727" cy="5529534"/>
            <a:chOff x="6112803" y="866952"/>
            <a:chExt cx="2392727" cy="5529534"/>
          </a:xfrm>
        </p:grpSpPr>
        <p:pic>
          <p:nvPicPr>
            <p:cNvPr id="10" name="Picture 2" descr="http://library.thinkquest.org/C006657/electronics/images/Logic_Circuit.GIF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2803" y="866952"/>
              <a:ext cx="2392727" cy="5529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椭圆 10"/>
            <p:cNvSpPr/>
            <p:nvPr/>
          </p:nvSpPr>
          <p:spPr>
            <a:xfrm>
              <a:off x="6997865" y="4644308"/>
              <a:ext cx="54000" cy="54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6951862" y="3796038"/>
              <a:ext cx="54000" cy="54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657594" y="2047902"/>
            <a:ext cx="2835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B01F24"/>
                </a:solidFill>
                <a:latin typeface="Georgia" panose="02040502050405020303" pitchFamily="18" charset="0"/>
                <a:ea typeface="微软雅黑" pitchFamily="34" charset="-122"/>
                <a:cs typeface="+mj-cs"/>
              </a:rPr>
              <a:t>真值表            国标符号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C22E21A-3704-4652-BF0D-3E9B59BF8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00" y="2587894"/>
            <a:ext cx="933917" cy="792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ED96C43-A87F-4FEB-A156-57DB0A50B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449" y="5263434"/>
            <a:ext cx="933917" cy="792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FF05B37-7952-4DD7-AE45-BC1BD8B83B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0681" y="3803649"/>
            <a:ext cx="933917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0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数字电路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75499" y="5754220"/>
            <a:ext cx="5430333" cy="461665"/>
          </a:xfrm>
          <a:prstGeom prst="rect">
            <a:avLst/>
          </a:prstGeom>
          <a:noFill/>
          <a:ln>
            <a:solidFill>
              <a:srgbClr val="B01F2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400" i="1" kern="100" dirty="0">
                <a:latin typeface="Times New Roman" panose="02020603050405020304" pitchFamily="18" charset="0"/>
                <a:ea typeface="黑体" panose="02010609060101010101" pitchFamily="49" charset="-122"/>
              </a:rPr>
              <a:t>F</a:t>
            </a:r>
            <a:r>
              <a:rPr lang="en-US" altLang="zh-CN" sz="2400" kern="100" dirty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lang="en-US" altLang="zh-CN" sz="2400" i="1" kern="100" dirty="0">
                <a:latin typeface="Times New Roman" panose="02020603050405020304" pitchFamily="18" charset="0"/>
                <a:ea typeface="黑体" panose="02010609060101010101" pitchFamily="49" charset="-122"/>
              </a:rPr>
              <a:t>x, y, z</a:t>
            </a:r>
            <a:r>
              <a:rPr lang="en-US" altLang="zh-CN" sz="2400" kern="100" dirty="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lang="en-US" altLang="zh-CN" sz="2400" i="1" kern="100" dirty="0">
                <a:latin typeface="Times New Roman" panose="02020603050405020304" pitchFamily="18" charset="0"/>
                <a:ea typeface="黑体" panose="02010609060101010101" pitchFamily="49" charset="-122"/>
              </a:rPr>
              <a:t> = </a:t>
            </a:r>
            <a:r>
              <a:rPr lang="en-US" altLang="zh-CN" sz="2400" i="1" kern="1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x'y'z</a:t>
            </a:r>
            <a:r>
              <a:rPr lang="en-US" altLang="zh-CN" sz="2400" i="1" kern="100" dirty="0">
                <a:latin typeface="Times New Roman" panose="02020603050405020304" pitchFamily="18" charset="0"/>
                <a:ea typeface="黑体" panose="02010609060101010101" pitchFamily="49" charset="-122"/>
              </a:rPr>
              <a:t> + </a:t>
            </a:r>
            <a:r>
              <a:rPr lang="en-US" altLang="zh-CN" sz="2400" i="1" kern="1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x'yz</a:t>
            </a:r>
            <a:r>
              <a:rPr lang="en-US" altLang="zh-CN" sz="2400" i="1" kern="100" dirty="0">
                <a:latin typeface="Times New Roman" panose="02020603050405020304" pitchFamily="18" charset="0"/>
                <a:ea typeface="黑体" panose="02010609060101010101" pitchFamily="49" charset="-122"/>
              </a:rPr>
              <a:t>' + </a:t>
            </a:r>
            <a:r>
              <a:rPr lang="en-US" altLang="zh-CN" sz="2400" i="1" kern="1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x'yz</a:t>
            </a:r>
            <a:r>
              <a:rPr lang="en-US" altLang="zh-CN" sz="2400" i="1" kern="100" dirty="0">
                <a:latin typeface="Times New Roman" panose="02020603050405020304" pitchFamily="18" charset="0"/>
                <a:ea typeface="黑体" panose="02010609060101010101" pitchFamily="49" charset="-122"/>
              </a:rPr>
              <a:t> + xyz' + xyz</a:t>
            </a:r>
            <a:endParaRPr lang="zh-CN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44219"/>
              </p:ext>
            </p:extLst>
          </p:nvPr>
        </p:nvGraphicFramePr>
        <p:xfrm>
          <a:off x="1653499" y="1940787"/>
          <a:ext cx="1697108" cy="3223197"/>
        </p:xfrm>
        <a:graphic>
          <a:graphicData uri="http://schemas.openxmlformats.org/drawingml/2006/table">
            <a:tbl>
              <a:tblPr/>
              <a:tblGrid>
                <a:gridCol w="424277">
                  <a:extLst>
                    <a:ext uri="{9D8B030D-6E8A-4147-A177-3AD203B41FA5}">
                      <a16:colId xmlns:a16="http://schemas.microsoft.com/office/drawing/2014/main" val="2956072835"/>
                    </a:ext>
                  </a:extLst>
                </a:gridCol>
                <a:gridCol w="424277">
                  <a:extLst>
                    <a:ext uri="{9D8B030D-6E8A-4147-A177-3AD203B41FA5}">
                      <a16:colId xmlns:a16="http://schemas.microsoft.com/office/drawing/2014/main" val="386570915"/>
                    </a:ext>
                  </a:extLst>
                </a:gridCol>
                <a:gridCol w="424277">
                  <a:extLst>
                    <a:ext uri="{9D8B030D-6E8A-4147-A177-3AD203B41FA5}">
                      <a16:colId xmlns:a16="http://schemas.microsoft.com/office/drawing/2014/main" val="3016785741"/>
                    </a:ext>
                  </a:extLst>
                </a:gridCol>
                <a:gridCol w="424277">
                  <a:extLst>
                    <a:ext uri="{9D8B030D-6E8A-4147-A177-3AD203B41FA5}">
                      <a16:colId xmlns:a16="http://schemas.microsoft.com/office/drawing/2014/main" val="3355149521"/>
                    </a:ext>
                  </a:extLst>
                </a:gridCol>
              </a:tblGrid>
              <a:tr h="3581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z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 b="1" i="1"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  <a:endParaRPr lang="zh-CN" sz="16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751403"/>
                  </a:ext>
                </a:extLst>
              </a:tr>
              <a:tr h="3581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1061262"/>
                  </a:ext>
                </a:extLst>
              </a:tr>
              <a:tr h="3581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6186547"/>
                  </a:ext>
                </a:extLst>
              </a:tr>
              <a:tr h="3581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636934"/>
                  </a:ext>
                </a:extLst>
              </a:tr>
              <a:tr h="3581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936836"/>
                  </a:ext>
                </a:extLst>
              </a:tr>
              <a:tr h="3581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615774"/>
                  </a:ext>
                </a:extLst>
              </a:tr>
              <a:tr h="3581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7827836"/>
                  </a:ext>
                </a:extLst>
              </a:tr>
              <a:tr h="3581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185229"/>
                  </a:ext>
                </a:extLst>
              </a:tr>
              <a:tr h="3581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7841448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063472" y="140580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003F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真值表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37000" y="580038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3F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布尔方程、逻辑表达式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060320" y="147218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003F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电路原理图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90A680-2771-44F0-A44A-E819FC08F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249" y="1066069"/>
            <a:ext cx="5829475" cy="430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3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从晶体管到处理器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晶体管是数字系统最基本的组成单元</a:t>
            </a:r>
            <a:endParaRPr lang="en-US" altLang="zh-CN" dirty="0"/>
          </a:p>
          <a:p>
            <a:r>
              <a:rPr lang="zh-CN" altLang="en-US" dirty="0"/>
              <a:t>晶体管的通断可以表达数字逻辑的</a:t>
            </a:r>
            <a:r>
              <a:rPr lang="en-US" altLang="zh-CN" dirty="0"/>
              <a:t>0</a:t>
            </a:r>
            <a:r>
              <a:rPr lang="zh-CN" altLang="en-US" dirty="0"/>
              <a:t>或者</a:t>
            </a:r>
            <a:r>
              <a:rPr lang="en-US" altLang="zh-CN" dirty="0"/>
              <a:t>1</a:t>
            </a:r>
            <a:endParaRPr lang="en-US" dirty="0"/>
          </a:p>
          <a:p>
            <a:r>
              <a:rPr lang="zh-CN" altLang="en-US" dirty="0"/>
              <a:t>数字逻辑门可以由晶体管连接而成</a:t>
            </a:r>
            <a:endParaRPr lang="en-US" dirty="0"/>
          </a:p>
          <a:p>
            <a:r>
              <a:rPr lang="zh-CN" altLang="en-US" dirty="0">
                <a:solidFill>
                  <a:srgbClr val="0070C0"/>
                </a:solidFill>
              </a:rPr>
              <a:t>组合逻辑：</a:t>
            </a:r>
            <a:r>
              <a:rPr lang="zh-CN" altLang="en-US" dirty="0"/>
              <a:t>由多个逻辑门连接而成</a:t>
            </a:r>
            <a:endParaRPr lang="en-US" altLang="zh-CN" dirty="0"/>
          </a:p>
          <a:p>
            <a:pPr lvl="1"/>
            <a:r>
              <a:rPr lang="zh-CN" altLang="en-US" dirty="0"/>
              <a:t>输出只和当前的输入有关，即没有记忆功能。</a:t>
            </a:r>
            <a:endParaRPr lang="en-US" dirty="0"/>
          </a:p>
          <a:p>
            <a:r>
              <a:rPr lang="zh-CN" altLang="en-US" dirty="0">
                <a:solidFill>
                  <a:srgbClr val="0070C0"/>
                </a:solidFill>
              </a:rPr>
              <a:t>时序逻辑：</a:t>
            </a:r>
            <a:r>
              <a:rPr lang="zh-CN" altLang="en-US" dirty="0"/>
              <a:t>由多个逻辑门连接而成</a:t>
            </a:r>
            <a:endParaRPr lang="en-US" altLang="zh-CN" dirty="0"/>
          </a:p>
          <a:p>
            <a:pPr lvl="1"/>
            <a:r>
              <a:rPr lang="zh-CN" altLang="en-US" dirty="0"/>
              <a:t>与组合逻辑的连接方式不同，输出不仅和当前的输入有关，还和以前的输入有关，即具有记忆功能。</a:t>
            </a:r>
            <a:endParaRPr lang="en-US" altLang="zh-CN" dirty="0"/>
          </a:p>
          <a:p>
            <a:r>
              <a:rPr lang="zh-CN" altLang="en-US" dirty="0">
                <a:solidFill>
                  <a:srgbClr val="0070C0"/>
                </a:solidFill>
              </a:rPr>
              <a:t>微处理器：由组合逻辑电路和时序逻辑电路组成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/>
              <a:t>无论是组合逻辑电路，还是时序逻辑电路，都可以由最基本的与门，或门和非门组成。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8588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3A427-5242-49DD-B0CC-673F3331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内容提要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D20262-5975-4C52-8D30-C9F02F2AC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二进制和布尔代数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逻辑门电路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组合逻辑电路</a:t>
            </a:r>
            <a:endParaRPr lang="en-US" altLang="zh-CN" dirty="0"/>
          </a:p>
          <a:p>
            <a:r>
              <a:rPr lang="zh-CN" altLang="en-US" dirty="0"/>
              <a:t>时序逻辑电路</a:t>
            </a:r>
          </a:p>
        </p:txBody>
      </p:sp>
      <p:pic>
        <p:nvPicPr>
          <p:cNvPr id="71682" name="Picture 2" descr="https://image.slideserve.com/1304856/adders3-l.jpg">
            <a:extLst>
              <a:ext uri="{FF2B5EF4-FFF2-40B4-BE49-F238E27FC236}">
                <a16:creationId xmlns:a16="http://schemas.microsoft.com/office/drawing/2014/main" id="{D1134935-3B50-4307-A522-09108CED72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t="42329" r="1520" b="9256"/>
          <a:stretch/>
        </p:blipFill>
        <p:spPr bwMode="auto">
          <a:xfrm>
            <a:off x="4749554" y="3669998"/>
            <a:ext cx="6924582" cy="259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16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FF379E-C4B3-402E-A261-52EBF3500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知识图谱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1A94D82-5AC2-4747-9FC5-28847D3D1B9E}"/>
              </a:ext>
            </a:extLst>
          </p:cNvPr>
          <p:cNvGrpSpPr>
            <a:grpSpLocks noChangeAspect="1"/>
          </p:cNvGrpSpPr>
          <p:nvPr/>
        </p:nvGrpSpPr>
        <p:grpSpPr>
          <a:xfrm>
            <a:off x="739452" y="1306233"/>
            <a:ext cx="10698442" cy="4902482"/>
            <a:chOff x="-1353088" y="1245779"/>
            <a:chExt cx="11451224" cy="524743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D10D363-7BF8-477A-9383-1F7BA35BA80D}"/>
                </a:ext>
              </a:extLst>
            </p:cNvPr>
            <p:cNvGrpSpPr/>
            <p:nvPr/>
          </p:nvGrpSpPr>
          <p:grpSpPr>
            <a:xfrm>
              <a:off x="7390300" y="1625986"/>
              <a:ext cx="2707836" cy="658771"/>
              <a:chOff x="7333886" y="1729154"/>
              <a:chExt cx="2707836" cy="658771"/>
            </a:xfrm>
          </p:grpSpPr>
          <p:sp>
            <p:nvSpPr>
              <p:cNvPr id="70" name="椭圆形标注 67">
                <a:extLst>
                  <a:ext uri="{FF2B5EF4-FFF2-40B4-BE49-F238E27FC236}">
                    <a16:creationId xmlns:a16="http://schemas.microsoft.com/office/drawing/2014/main" id="{B3F926D8-9565-41DD-8382-192A9F268EEB}"/>
                  </a:ext>
                </a:extLst>
              </p:cNvPr>
              <p:cNvSpPr/>
              <p:nvPr/>
            </p:nvSpPr>
            <p:spPr>
              <a:xfrm>
                <a:off x="7333886" y="1729154"/>
                <a:ext cx="2707836" cy="658771"/>
              </a:xfrm>
              <a:prstGeom prst="wedgeEllipseCallout">
                <a:avLst>
                  <a:gd name="adj1" fmla="val -12703"/>
                  <a:gd name="adj2" fmla="val 104734"/>
                </a:avLst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71" name="文本框 71">
                <a:extLst>
                  <a:ext uri="{FF2B5EF4-FFF2-40B4-BE49-F238E27FC236}">
                    <a16:creationId xmlns:a16="http://schemas.microsoft.com/office/drawing/2014/main" id="{165F2B9B-CC36-4788-A548-B19A287CEF4F}"/>
                  </a:ext>
                </a:extLst>
              </p:cNvPr>
              <p:cNvSpPr txBox="1"/>
              <p:nvPr/>
            </p:nvSpPr>
            <p:spPr>
              <a:xfrm>
                <a:off x="7352742" y="1852036"/>
                <a:ext cx="2670123" cy="395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 dirty="0">
                    <a:solidFill>
                      <a:schemeClr val="accent1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1 </a:t>
                </a:r>
                <a:r>
                  <a:rPr lang="zh-CN" altLang="en-US" b="1" dirty="0">
                    <a:solidFill>
                      <a:schemeClr val="accent1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信息与信息技术概述</a:t>
                </a: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19B1B57-E567-40EF-A816-FC1FC9AEA5E2}"/>
                </a:ext>
              </a:extLst>
            </p:cNvPr>
            <p:cNvGrpSpPr/>
            <p:nvPr/>
          </p:nvGrpSpPr>
          <p:grpSpPr>
            <a:xfrm>
              <a:off x="-1353088" y="1739709"/>
              <a:ext cx="3622682" cy="1295002"/>
              <a:chOff x="-1409502" y="1842877"/>
              <a:chExt cx="3622682" cy="1295002"/>
            </a:xfrm>
          </p:grpSpPr>
          <p:sp>
            <p:nvSpPr>
              <p:cNvPr id="67" name="椭圆形标注 5">
                <a:extLst>
                  <a:ext uri="{FF2B5EF4-FFF2-40B4-BE49-F238E27FC236}">
                    <a16:creationId xmlns:a16="http://schemas.microsoft.com/office/drawing/2014/main" id="{38B9FA41-EC59-4BE9-B9AB-BBBBA66D176D}"/>
                  </a:ext>
                </a:extLst>
              </p:cNvPr>
              <p:cNvSpPr/>
              <p:nvPr/>
            </p:nvSpPr>
            <p:spPr>
              <a:xfrm>
                <a:off x="304242" y="1842877"/>
                <a:ext cx="1908938" cy="719803"/>
              </a:xfrm>
              <a:prstGeom prst="wedgeEllipseCallout">
                <a:avLst>
                  <a:gd name="adj1" fmla="val 56888"/>
                  <a:gd name="adj2" fmla="val 84209"/>
                </a:avLst>
              </a:prstGeom>
              <a:solidFill>
                <a:schemeClr val="bg1"/>
              </a:solidFill>
              <a:ln w="190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8" name="文本框 68">
                <a:extLst>
                  <a:ext uri="{FF2B5EF4-FFF2-40B4-BE49-F238E27FC236}">
                    <a16:creationId xmlns:a16="http://schemas.microsoft.com/office/drawing/2014/main" id="{670E8625-D7DD-4FF2-8650-1513951F5234}"/>
                  </a:ext>
                </a:extLst>
              </p:cNvPr>
              <p:cNvSpPr txBox="1"/>
              <p:nvPr/>
            </p:nvSpPr>
            <p:spPr>
              <a:xfrm>
                <a:off x="392751" y="1970909"/>
                <a:ext cx="1742077" cy="39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 dirty="0">
                    <a:solidFill>
                      <a:schemeClr val="accent5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2 </a:t>
                </a:r>
                <a:r>
                  <a:rPr lang="zh-CN" altLang="en-US" b="1" dirty="0">
                    <a:solidFill>
                      <a:schemeClr val="accent5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信号与数据</a:t>
                </a:r>
              </a:p>
            </p:txBody>
          </p:sp>
          <p:sp>
            <p:nvSpPr>
              <p:cNvPr id="69" name="文本框 69">
                <a:extLst>
                  <a:ext uri="{FF2B5EF4-FFF2-40B4-BE49-F238E27FC236}">
                    <a16:creationId xmlns:a16="http://schemas.microsoft.com/office/drawing/2014/main" id="{6B980AF6-1C90-4D37-8CF4-301AD11F47B9}"/>
                  </a:ext>
                </a:extLst>
              </p:cNvPr>
              <p:cNvSpPr txBox="1"/>
              <p:nvPr/>
            </p:nvSpPr>
            <p:spPr>
              <a:xfrm>
                <a:off x="-1409502" y="1888947"/>
                <a:ext cx="1547218" cy="1248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5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2.1 </a:t>
                </a:r>
                <a:r>
                  <a:rPr lang="zh-CN" altLang="en-US" sz="1600" dirty="0">
                    <a:solidFill>
                      <a:schemeClr val="accent5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时域和频域</a:t>
                </a:r>
                <a:endParaRPr lang="en-US" altLang="zh-CN" sz="1600" dirty="0">
                  <a:solidFill>
                    <a:schemeClr val="accent5"/>
                  </a:solidFill>
                  <a:latin typeface="Georgia" panose="02040502050405020303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5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2.2 </a:t>
                </a:r>
                <a:r>
                  <a:rPr lang="zh-CN" altLang="en-US" sz="1600" dirty="0">
                    <a:solidFill>
                      <a:schemeClr val="accent5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模拟和数字</a:t>
                </a:r>
                <a:endParaRPr lang="en-US" altLang="zh-CN" sz="1600" dirty="0">
                  <a:solidFill>
                    <a:schemeClr val="accent5"/>
                  </a:solidFill>
                  <a:latin typeface="Georgia" panose="02040502050405020303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5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2.3 </a:t>
                </a:r>
                <a:r>
                  <a:rPr lang="zh-CN" altLang="en-US" sz="1600" dirty="0">
                    <a:solidFill>
                      <a:schemeClr val="accent5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编码和调制</a:t>
                </a:r>
                <a:endParaRPr lang="en-US" altLang="zh-CN" sz="1600" dirty="0">
                  <a:solidFill>
                    <a:schemeClr val="accent5"/>
                  </a:solidFill>
                  <a:latin typeface="Georgia" panose="02040502050405020303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5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2.4 </a:t>
                </a:r>
                <a:r>
                  <a:rPr lang="zh-CN" altLang="en-US" sz="1600" dirty="0">
                    <a:solidFill>
                      <a:schemeClr val="accent5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场与波</a:t>
                </a: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7896F76-595F-4F8A-8F9B-8DA51EFE6753}"/>
                </a:ext>
              </a:extLst>
            </p:cNvPr>
            <p:cNvGrpSpPr/>
            <p:nvPr/>
          </p:nvGrpSpPr>
          <p:grpSpPr>
            <a:xfrm>
              <a:off x="6621323" y="3598802"/>
              <a:ext cx="1795797" cy="1373935"/>
              <a:chOff x="6564909" y="3701970"/>
              <a:chExt cx="1795797" cy="1373935"/>
            </a:xfrm>
          </p:grpSpPr>
          <p:sp>
            <p:nvSpPr>
              <p:cNvPr id="64" name="椭圆形标注 71">
                <a:extLst>
                  <a:ext uri="{FF2B5EF4-FFF2-40B4-BE49-F238E27FC236}">
                    <a16:creationId xmlns:a16="http://schemas.microsoft.com/office/drawing/2014/main" id="{CC6CBE26-B2D9-4235-8101-39FC7CF121C2}"/>
                  </a:ext>
                </a:extLst>
              </p:cNvPr>
              <p:cNvSpPr/>
              <p:nvPr/>
            </p:nvSpPr>
            <p:spPr>
              <a:xfrm>
                <a:off x="6564909" y="3701970"/>
                <a:ext cx="1795797" cy="666893"/>
              </a:xfrm>
              <a:prstGeom prst="wedgeEllipseCallout">
                <a:avLst>
                  <a:gd name="adj1" fmla="val -75468"/>
                  <a:gd name="adj2" fmla="val -23607"/>
                </a:avLst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5" name="文本框 65">
                <a:extLst>
                  <a:ext uri="{FF2B5EF4-FFF2-40B4-BE49-F238E27FC236}">
                    <a16:creationId xmlns:a16="http://schemas.microsoft.com/office/drawing/2014/main" id="{6384E3BC-70A6-447D-A0B9-3AAD8CD3B672}"/>
                  </a:ext>
                </a:extLst>
              </p:cNvPr>
              <p:cNvSpPr txBox="1"/>
              <p:nvPr/>
            </p:nvSpPr>
            <p:spPr>
              <a:xfrm>
                <a:off x="6661185" y="3819466"/>
                <a:ext cx="15359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 dirty="0">
                    <a:solidFill>
                      <a:schemeClr val="accent4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5 </a:t>
                </a:r>
                <a:r>
                  <a:rPr lang="zh-CN" altLang="en-US" b="1" dirty="0">
                    <a:solidFill>
                      <a:schemeClr val="accent4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互联与计算</a:t>
                </a:r>
              </a:p>
            </p:txBody>
          </p:sp>
          <p:sp>
            <p:nvSpPr>
              <p:cNvPr id="66" name="文本框 66">
                <a:extLst>
                  <a:ext uri="{FF2B5EF4-FFF2-40B4-BE49-F238E27FC236}">
                    <a16:creationId xmlns:a16="http://schemas.microsoft.com/office/drawing/2014/main" id="{8FE2A7C5-F8E9-40C2-9E46-D4D093159A68}"/>
                  </a:ext>
                </a:extLst>
              </p:cNvPr>
              <p:cNvSpPr txBox="1"/>
              <p:nvPr/>
            </p:nvSpPr>
            <p:spPr>
              <a:xfrm>
                <a:off x="6626659" y="4392641"/>
                <a:ext cx="1540806" cy="683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4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5.1 </a:t>
                </a:r>
                <a:r>
                  <a:rPr lang="zh-CN" altLang="en-US" sz="1600" dirty="0">
                    <a:solidFill>
                      <a:schemeClr val="accent4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通信与网络</a:t>
                </a:r>
                <a:endParaRPr lang="en-US" altLang="zh-CN" sz="1600" dirty="0">
                  <a:solidFill>
                    <a:schemeClr val="accent4"/>
                  </a:solidFill>
                  <a:latin typeface="Georgia" panose="02040502050405020303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4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5.2 </a:t>
                </a:r>
                <a:r>
                  <a:rPr lang="zh-CN" altLang="en-US" sz="1600" dirty="0">
                    <a:solidFill>
                      <a:schemeClr val="accent4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感知与计算</a:t>
                </a:r>
                <a:endParaRPr lang="en-US" altLang="zh-CN" sz="1600" dirty="0">
                  <a:solidFill>
                    <a:schemeClr val="accent4"/>
                  </a:solidFill>
                  <a:latin typeface="Georgia" panose="02040502050405020303" pitchFamily="18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D3D9B01-A64A-479C-8AD0-B9FEE61760D8}"/>
                </a:ext>
              </a:extLst>
            </p:cNvPr>
            <p:cNvGrpSpPr/>
            <p:nvPr/>
          </p:nvGrpSpPr>
          <p:grpSpPr>
            <a:xfrm>
              <a:off x="117593" y="4195474"/>
              <a:ext cx="2532857" cy="1734889"/>
              <a:chOff x="61179" y="4298642"/>
              <a:chExt cx="2532857" cy="1734889"/>
            </a:xfrm>
          </p:grpSpPr>
          <p:sp>
            <p:nvSpPr>
              <p:cNvPr id="61" name="椭圆形标注 73">
                <a:extLst>
                  <a:ext uri="{FF2B5EF4-FFF2-40B4-BE49-F238E27FC236}">
                    <a16:creationId xmlns:a16="http://schemas.microsoft.com/office/drawing/2014/main" id="{E97B6586-B080-4F57-9D7C-F6DC215C7AF5}"/>
                  </a:ext>
                </a:extLst>
              </p:cNvPr>
              <p:cNvSpPr/>
              <p:nvPr/>
            </p:nvSpPr>
            <p:spPr>
              <a:xfrm>
                <a:off x="61179" y="4298642"/>
                <a:ext cx="2402605" cy="653320"/>
              </a:xfrm>
              <a:prstGeom prst="wedgeEllipseCallout">
                <a:avLst>
                  <a:gd name="adj1" fmla="val 62519"/>
                  <a:gd name="adj2" fmla="val -66603"/>
                </a:avLst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2" name="文本框 62">
                <a:extLst>
                  <a:ext uri="{FF2B5EF4-FFF2-40B4-BE49-F238E27FC236}">
                    <a16:creationId xmlns:a16="http://schemas.microsoft.com/office/drawing/2014/main" id="{74D7C7A5-A0A2-4EFF-BB99-D69439A2F888}"/>
                  </a:ext>
                </a:extLst>
              </p:cNvPr>
              <p:cNvSpPr txBox="1"/>
              <p:nvPr/>
            </p:nvSpPr>
            <p:spPr>
              <a:xfrm>
                <a:off x="189092" y="4403091"/>
                <a:ext cx="20040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 dirty="0">
                    <a:solidFill>
                      <a:schemeClr val="accent6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3 </a:t>
                </a:r>
                <a:r>
                  <a:rPr lang="zh-CN" altLang="en-US" b="1" dirty="0">
                    <a:solidFill>
                      <a:schemeClr val="accent6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电子器件与电路</a:t>
                </a:r>
              </a:p>
            </p:txBody>
          </p:sp>
          <p:sp>
            <p:nvSpPr>
              <p:cNvPr id="63" name="文本框 63">
                <a:extLst>
                  <a:ext uri="{FF2B5EF4-FFF2-40B4-BE49-F238E27FC236}">
                    <a16:creationId xmlns:a16="http://schemas.microsoft.com/office/drawing/2014/main" id="{1B944682-8D18-400E-A45B-FA6647853CC9}"/>
                  </a:ext>
                </a:extLst>
              </p:cNvPr>
              <p:cNvSpPr txBox="1"/>
              <p:nvPr/>
            </p:nvSpPr>
            <p:spPr>
              <a:xfrm>
                <a:off x="61179" y="5012976"/>
                <a:ext cx="2532857" cy="1020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6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3.1 </a:t>
                </a:r>
                <a:r>
                  <a:rPr lang="zh-CN" altLang="en-US" sz="1600" dirty="0">
                    <a:solidFill>
                      <a:schemeClr val="accent6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电路模型和基本定律</a:t>
                </a:r>
                <a:endParaRPr lang="en-US" altLang="zh-CN" sz="1600" dirty="0">
                  <a:solidFill>
                    <a:schemeClr val="accent6"/>
                  </a:solidFill>
                  <a:latin typeface="Georgia" panose="02040502050405020303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6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3.2 </a:t>
                </a:r>
                <a:r>
                  <a:rPr lang="zh-CN" altLang="en-US" sz="1600" dirty="0">
                    <a:solidFill>
                      <a:schemeClr val="accent6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晶体管</a:t>
                </a:r>
                <a:endParaRPr lang="en-US" altLang="zh-CN" sz="1600" dirty="0">
                  <a:solidFill>
                    <a:schemeClr val="accent6"/>
                  </a:solidFill>
                  <a:latin typeface="Georgia" panose="02040502050405020303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6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3.3 </a:t>
                </a:r>
                <a:r>
                  <a:rPr lang="zh-CN" altLang="en-US" sz="1600" dirty="0">
                    <a:solidFill>
                      <a:schemeClr val="accent6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集成电路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C51959A-FC13-4647-B8AD-5157CD340AED}"/>
                </a:ext>
              </a:extLst>
            </p:cNvPr>
            <p:cNvGrpSpPr/>
            <p:nvPr/>
          </p:nvGrpSpPr>
          <p:grpSpPr>
            <a:xfrm>
              <a:off x="3407321" y="4592081"/>
              <a:ext cx="2771353" cy="1901133"/>
              <a:chOff x="3337031" y="4758749"/>
              <a:chExt cx="2771353" cy="1901133"/>
            </a:xfrm>
          </p:grpSpPr>
          <p:sp>
            <p:nvSpPr>
              <p:cNvPr id="58" name="椭圆形标注 75">
                <a:extLst>
                  <a:ext uri="{FF2B5EF4-FFF2-40B4-BE49-F238E27FC236}">
                    <a16:creationId xmlns:a16="http://schemas.microsoft.com/office/drawing/2014/main" id="{56C21167-0302-4043-BEBA-67498F2F4167}"/>
                  </a:ext>
                </a:extLst>
              </p:cNvPr>
              <p:cNvSpPr/>
              <p:nvPr/>
            </p:nvSpPr>
            <p:spPr>
              <a:xfrm>
                <a:off x="3438094" y="4758749"/>
                <a:ext cx="2347267" cy="574815"/>
              </a:xfrm>
              <a:prstGeom prst="wedgeEllipseCallout">
                <a:avLst>
                  <a:gd name="adj1" fmla="val 8703"/>
                  <a:gd name="adj2" fmla="val -96308"/>
                </a:avLst>
              </a:prstGeom>
              <a:solidFill>
                <a:schemeClr val="bg1"/>
              </a:solidFill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9" name="文本框 59">
                <a:extLst>
                  <a:ext uri="{FF2B5EF4-FFF2-40B4-BE49-F238E27FC236}">
                    <a16:creationId xmlns:a16="http://schemas.microsoft.com/office/drawing/2014/main" id="{755A6AA1-147B-423D-BA31-AE00F730052D}"/>
                  </a:ext>
                </a:extLst>
              </p:cNvPr>
              <p:cNvSpPr txBox="1"/>
              <p:nvPr/>
            </p:nvSpPr>
            <p:spPr>
              <a:xfrm>
                <a:off x="3554341" y="4859101"/>
                <a:ext cx="2010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4 </a:t>
                </a:r>
                <a:r>
                  <a:rPr lang="zh-CN" altLang="en-US" b="1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逻辑与数字系统</a:t>
                </a:r>
              </a:p>
            </p:txBody>
          </p:sp>
          <p:sp>
            <p:nvSpPr>
              <p:cNvPr id="60" name="文本框 60">
                <a:extLst>
                  <a:ext uri="{FF2B5EF4-FFF2-40B4-BE49-F238E27FC236}">
                    <a16:creationId xmlns:a16="http://schemas.microsoft.com/office/drawing/2014/main" id="{E8A9E410-DF85-4CDA-8E00-6989B6EAA593}"/>
                  </a:ext>
                </a:extLst>
              </p:cNvPr>
              <p:cNvSpPr txBox="1"/>
              <p:nvPr/>
            </p:nvSpPr>
            <p:spPr>
              <a:xfrm>
                <a:off x="3337031" y="5323071"/>
                <a:ext cx="2771353" cy="1336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4.1 </a:t>
                </a:r>
                <a:r>
                  <a:rPr lang="zh-CN" altLang="en-US" sz="1600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数字逻辑和电路</a:t>
                </a:r>
                <a:endParaRPr lang="en-US" altLang="zh-CN" sz="1600" dirty="0">
                  <a:solidFill>
                    <a:schemeClr val="accent3"/>
                  </a:solidFill>
                  <a:latin typeface="Georgia" panose="02040502050405020303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4.2 </a:t>
                </a:r>
                <a:r>
                  <a:rPr lang="zh-CN" altLang="en-US" sz="1600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时序逻辑和有限状态机</a:t>
                </a:r>
                <a:endParaRPr lang="en-US" altLang="zh-CN" sz="1600" dirty="0">
                  <a:solidFill>
                    <a:schemeClr val="accent3"/>
                  </a:solidFill>
                  <a:latin typeface="Georgia" panose="02040502050405020303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4.3 </a:t>
                </a:r>
                <a:r>
                  <a:rPr lang="zh-CN" altLang="en-US" sz="1600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计算机和微处理器</a:t>
                </a:r>
                <a:endParaRPr lang="en-US" altLang="zh-CN" sz="1600" dirty="0">
                  <a:solidFill>
                    <a:schemeClr val="accent3"/>
                  </a:solidFill>
                  <a:latin typeface="Georgia" panose="02040502050405020303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4.4 </a:t>
                </a:r>
                <a:r>
                  <a:rPr lang="zh-CN" altLang="en-US" sz="1600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嵌入式系统和</a:t>
                </a:r>
                <a:r>
                  <a:rPr lang="en-US" altLang="zh-CN" sz="1600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EDA</a:t>
                </a:r>
                <a:r>
                  <a:rPr lang="zh-CN" altLang="en-US" sz="1600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技术</a:t>
                </a:r>
              </a:p>
            </p:txBody>
          </p:sp>
        </p:grpSp>
        <p:sp>
          <p:nvSpPr>
            <p:cNvPr id="10" name="文本框 10">
              <a:extLst>
                <a:ext uri="{FF2B5EF4-FFF2-40B4-BE49-F238E27FC236}">
                  <a16:creationId xmlns:a16="http://schemas.microsoft.com/office/drawing/2014/main" id="{101978C0-D969-43CE-906B-D30A136CDF5B}"/>
                </a:ext>
              </a:extLst>
            </p:cNvPr>
            <p:cNvSpPr txBox="1"/>
            <p:nvPr/>
          </p:nvSpPr>
          <p:spPr>
            <a:xfrm>
              <a:off x="7621587" y="5443007"/>
              <a:ext cx="2245260" cy="74884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4000"/>
                </a:lnSpc>
              </a:pPr>
              <a:r>
                <a:rPr lang="en-US" altLang="zh-CN" b="1" dirty="0">
                  <a:solidFill>
                    <a:srgbClr val="00B0F0"/>
                  </a:solidFill>
                  <a:latin typeface="Georgia" panose="02040502050405020303" pitchFamily="18" charset="0"/>
                  <a:ea typeface="微软雅黑" panose="020B0503020204020204" pitchFamily="34" charset="-122"/>
                </a:rPr>
                <a:t>6 </a:t>
              </a:r>
              <a:r>
                <a:rPr lang="zh-CN" altLang="en-US" b="1" dirty="0">
                  <a:solidFill>
                    <a:srgbClr val="00B0F0"/>
                  </a:solidFill>
                  <a:latin typeface="Georgia" panose="02040502050405020303" pitchFamily="18" charset="0"/>
                  <a:ea typeface="微软雅黑" panose="020B0503020204020204" pitchFamily="34" charset="-122"/>
                </a:rPr>
                <a:t>专业与课程导引</a:t>
              </a:r>
              <a:endParaRPr lang="en-US" altLang="zh-CN" b="1" dirty="0">
                <a:solidFill>
                  <a:srgbClr val="00B0F0"/>
                </a:solidFill>
                <a:latin typeface="Georgia" panose="02040502050405020303" pitchFamily="18" charset="0"/>
                <a:ea typeface="微软雅黑" panose="020B0503020204020204" pitchFamily="34" charset="-122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b="1" dirty="0">
                  <a:solidFill>
                    <a:srgbClr val="00B0F0"/>
                  </a:solidFill>
                  <a:latin typeface="Georgia" panose="02040502050405020303" pitchFamily="18" charset="0"/>
                  <a:ea typeface="微软雅黑" panose="020B0503020204020204" pitchFamily="34" charset="-122"/>
                </a:rPr>
                <a:t>7 </a:t>
              </a:r>
              <a:r>
                <a:rPr lang="zh-CN" altLang="en-US" b="1" dirty="0">
                  <a:solidFill>
                    <a:srgbClr val="00B0F0"/>
                  </a:solidFill>
                  <a:latin typeface="Georgia" panose="02040502050405020303" pitchFamily="18" charset="0"/>
                  <a:ea typeface="微软雅黑" panose="020B0503020204020204" pitchFamily="34" charset="-122"/>
                </a:rPr>
                <a:t>课程总结</a:t>
              </a: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3F30AA06-DF56-49C8-910B-A9BA65E675F3}"/>
                </a:ext>
              </a:extLst>
            </p:cNvPr>
            <p:cNvCxnSpPr/>
            <p:nvPr/>
          </p:nvCxnSpPr>
          <p:spPr>
            <a:xfrm flipV="1">
              <a:off x="5313404" y="3054752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251AD92-C53B-4042-9185-D69D956DDFAC}"/>
                </a:ext>
              </a:extLst>
            </p:cNvPr>
            <p:cNvCxnSpPr/>
            <p:nvPr/>
          </p:nvCxnSpPr>
          <p:spPr>
            <a:xfrm>
              <a:off x="2906855" y="2268472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5"/>
              </a:solidFill>
              <a:prstDash val="solid"/>
            </a:ln>
            <a:effectLst/>
          </p:spPr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F73F0F9-5C0C-445D-A334-8F56F541D8EF}"/>
                </a:ext>
              </a:extLst>
            </p:cNvPr>
            <p:cNvCxnSpPr/>
            <p:nvPr/>
          </p:nvCxnSpPr>
          <p:spPr>
            <a:xfrm>
              <a:off x="3407321" y="2269587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5"/>
              </a:solidFill>
              <a:prstDash val="solid"/>
            </a:ln>
            <a:effectLst/>
          </p:spPr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E8022EA-F3A8-4687-8D2E-751A2E55A551}"/>
                </a:ext>
              </a:extLst>
            </p:cNvPr>
            <p:cNvCxnSpPr/>
            <p:nvPr/>
          </p:nvCxnSpPr>
          <p:spPr>
            <a:xfrm>
              <a:off x="3915543" y="2268472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6"/>
              </a:solidFill>
              <a:prstDash val="solid"/>
            </a:ln>
            <a:effectLst/>
          </p:spPr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3583282-AC90-4E6D-B17A-616757D7723C}"/>
                </a:ext>
              </a:extLst>
            </p:cNvPr>
            <p:cNvCxnSpPr/>
            <p:nvPr/>
          </p:nvCxnSpPr>
          <p:spPr>
            <a:xfrm flipH="1">
              <a:off x="4414196" y="2268472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</a:ln>
            <a:effectLst/>
          </p:spPr>
        </p:cxnSp>
        <p:sp>
          <p:nvSpPr>
            <p:cNvPr id="16" name="五边形 77">
              <a:extLst>
                <a:ext uri="{FF2B5EF4-FFF2-40B4-BE49-F238E27FC236}">
                  <a16:creationId xmlns:a16="http://schemas.microsoft.com/office/drawing/2014/main" id="{F9E5009E-F2DF-4BAD-B102-B2BD863CD569}"/>
                </a:ext>
              </a:extLst>
            </p:cNvPr>
            <p:cNvSpPr/>
            <p:nvPr/>
          </p:nvSpPr>
          <p:spPr>
            <a:xfrm rot="5400000">
              <a:off x="2369387" y="1611190"/>
              <a:ext cx="1080000" cy="360000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b="1" kern="0">
                <a:solidFill>
                  <a:schemeClr val="accent2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17" name="TextBox 129">
              <a:extLst>
                <a:ext uri="{FF2B5EF4-FFF2-40B4-BE49-F238E27FC236}">
                  <a16:creationId xmlns:a16="http://schemas.microsoft.com/office/drawing/2014/main" id="{08F1E5EA-A8EB-4789-BFF6-002E2DAD9BC4}"/>
                </a:ext>
              </a:extLst>
            </p:cNvPr>
            <p:cNvSpPr txBox="1"/>
            <p:nvPr/>
          </p:nvSpPr>
          <p:spPr>
            <a:xfrm>
              <a:off x="2708600" y="1301679"/>
              <a:ext cx="415498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b="1" kern="0" dirty="0">
                  <a:solidFill>
                    <a:schemeClr val="accent5"/>
                  </a:solidFill>
                  <a:latin typeface="微软雅黑" pitchFamily="34" charset="-122"/>
                  <a:ea typeface="微软雅黑" pitchFamily="34" charset="-122"/>
                </a:rPr>
                <a:t>采</a:t>
              </a:r>
              <a:endParaRPr lang="en-US" altLang="zh-CN" b="1" kern="0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endParaRPr lang="en-US" altLang="zh-CN" b="1" kern="0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b="1" kern="0" dirty="0">
                  <a:solidFill>
                    <a:schemeClr val="accent5"/>
                  </a:solidFill>
                  <a:latin typeface="微软雅黑" pitchFamily="34" charset="-122"/>
                  <a:ea typeface="微软雅黑" pitchFamily="34" charset="-122"/>
                </a:rPr>
                <a:t>集</a:t>
              </a:r>
            </a:p>
          </p:txBody>
        </p:sp>
        <p:sp>
          <p:nvSpPr>
            <p:cNvPr id="18" name="五边形 130">
              <a:extLst>
                <a:ext uri="{FF2B5EF4-FFF2-40B4-BE49-F238E27FC236}">
                  <a16:creationId xmlns:a16="http://schemas.microsoft.com/office/drawing/2014/main" id="{EB8F32BC-1055-4368-BD4B-F6C32F678BF7}"/>
                </a:ext>
              </a:extLst>
            </p:cNvPr>
            <p:cNvSpPr/>
            <p:nvPr/>
          </p:nvSpPr>
          <p:spPr>
            <a:xfrm rot="5400000">
              <a:off x="3377387" y="1611190"/>
              <a:ext cx="1080000" cy="360000"/>
            </a:xfrm>
            <a:prstGeom prst="homePlat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b="1" kern="0">
                <a:solidFill>
                  <a:srgbClr val="4D4D4D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19" name="TextBox 131">
              <a:extLst>
                <a:ext uri="{FF2B5EF4-FFF2-40B4-BE49-F238E27FC236}">
                  <a16:creationId xmlns:a16="http://schemas.microsoft.com/office/drawing/2014/main" id="{4B5F8D6A-265D-4E10-BA9B-EFA5DEFE2AFB}"/>
                </a:ext>
              </a:extLst>
            </p:cNvPr>
            <p:cNvSpPr txBox="1"/>
            <p:nvPr/>
          </p:nvSpPr>
          <p:spPr>
            <a:xfrm>
              <a:off x="3711708" y="1301679"/>
              <a:ext cx="415498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b="1" kern="0" dirty="0">
                  <a:solidFill>
                    <a:schemeClr val="accent6"/>
                  </a:solidFill>
                  <a:latin typeface="微软雅黑" pitchFamily="34" charset="-122"/>
                  <a:ea typeface="微软雅黑" pitchFamily="34" charset="-122"/>
                </a:rPr>
                <a:t>变</a:t>
              </a:r>
              <a:endParaRPr lang="en-US" altLang="zh-CN" b="1" kern="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endParaRPr lang="en-US" altLang="zh-CN" b="1" kern="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r>
                <a:rPr lang="zh-CN" altLang="en-US" b="1" kern="0" dirty="0">
                  <a:solidFill>
                    <a:schemeClr val="accent6"/>
                  </a:solidFill>
                  <a:latin typeface="微软雅黑" pitchFamily="34" charset="-122"/>
                  <a:ea typeface="微软雅黑" pitchFamily="34" charset="-122"/>
                </a:rPr>
                <a:t>换</a:t>
              </a:r>
            </a:p>
          </p:txBody>
        </p:sp>
        <p:sp>
          <p:nvSpPr>
            <p:cNvPr id="20" name="五边形 132">
              <a:extLst>
                <a:ext uri="{FF2B5EF4-FFF2-40B4-BE49-F238E27FC236}">
                  <a16:creationId xmlns:a16="http://schemas.microsoft.com/office/drawing/2014/main" id="{4A353391-6A04-4AFA-9660-F2EE36EC9519}"/>
                </a:ext>
              </a:extLst>
            </p:cNvPr>
            <p:cNvSpPr/>
            <p:nvPr/>
          </p:nvSpPr>
          <p:spPr>
            <a:xfrm rot="5400000">
              <a:off x="2873387" y="1611190"/>
              <a:ext cx="1080000" cy="360000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b="1" kern="0">
                <a:solidFill>
                  <a:srgbClr val="4D4D4D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21" name="TextBox 133">
              <a:extLst>
                <a:ext uri="{FF2B5EF4-FFF2-40B4-BE49-F238E27FC236}">
                  <a16:creationId xmlns:a16="http://schemas.microsoft.com/office/drawing/2014/main" id="{E296FFB3-15A5-4E4F-87E4-2BB94E6526C4}"/>
                </a:ext>
              </a:extLst>
            </p:cNvPr>
            <p:cNvSpPr txBox="1"/>
            <p:nvPr/>
          </p:nvSpPr>
          <p:spPr>
            <a:xfrm>
              <a:off x="3213048" y="1301680"/>
              <a:ext cx="415498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b="1" kern="0" dirty="0">
                  <a:solidFill>
                    <a:schemeClr val="accent5"/>
                  </a:solidFill>
                  <a:latin typeface="微软雅黑" pitchFamily="34" charset="-122"/>
                  <a:ea typeface="微软雅黑" pitchFamily="34" charset="-122"/>
                </a:rPr>
                <a:t>传</a:t>
              </a:r>
              <a:endParaRPr lang="en-US" altLang="zh-CN" b="1" kern="0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endParaRPr lang="en-US" altLang="zh-CN" b="1" kern="0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r>
                <a:rPr lang="zh-CN" altLang="en-US" b="1" kern="0" dirty="0">
                  <a:solidFill>
                    <a:schemeClr val="accent5"/>
                  </a:solidFill>
                  <a:latin typeface="微软雅黑" pitchFamily="34" charset="-122"/>
                  <a:ea typeface="微软雅黑" pitchFamily="34" charset="-122"/>
                </a:rPr>
                <a:t>输</a:t>
              </a:r>
            </a:p>
          </p:txBody>
        </p:sp>
        <p:sp>
          <p:nvSpPr>
            <p:cNvPr id="22" name="五边形 134">
              <a:extLst>
                <a:ext uri="{FF2B5EF4-FFF2-40B4-BE49-F238E27FC236}">
                  <a16:creationId xmlns:a16="http://schemas.microsoft.com/office/drawing/2014/main" id="{970ACCC5-AB7C-485A-83FA-E3C641A02AF4}"/>
                </a:ext>
              </a:extLst>
            </p:cNvPr>
            <p:cNvSpPr/>
            <p:nvPr/>
          </p:nvSpPr>
          <p:spPr>
            <a:xfrm rot="5400000">
              <a:off x="3872761" y="1611190"/>
              <a:ext cx="1080000" cy="360000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b="1" kern="0">
                <a:solidFill>
                  <a:srgbClr val="4D4D4D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23" name="TextBox 135">
              <a:extLst>
                <a:ext uri="{FF2B5EF4-FFF2-40B4-BE49-F238E27FC236}">
                  <a16:creationId xmlns:a16="http://schemas.microsoft.com/office/drawing/2014/main" id="{FB43457E-3B80-4D22-AEF3-8099F34E7ABB}"/>
                </a:ext>
              </a:extLst>
            </p:cNvPr>
            <p:cNvSpPr txBox="1"/>
            <p:nvPr/>
          </p:nvSpPr>
          <p:spPr>
            <a:xfrm>
              <a:off x="4209976" y="1301680"/>
              <a:ext cx="415498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b="1" kern="0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存</a:t>
              </a:r>
              <a:endParaRPr lang="en-US" altLang="zh-CN" b="1" kern="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endParaRPr lang="en-US" altLang="zh-CN" b="1" kern="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b="1" kern="0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储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4E37128B-32EE-4B48-B2E5-E0F592232D20}"/>
                </a:ext>
              </a:extLst>
            </p:cNvPr>
            <p:cNvCxnSpPr/>
            <p:nvPr/>
          </p:nvCxnSpPr>
          <p:spPr>
            <a:xfrm>
              <a:off x="5133961" y="2263061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5"/>
              </a:solidFill>
              <a:prstDash val="solid"/>
            </a:ln>
            <a:effectLst/>
          </p:spPr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C180B35-C853-441D-84CB-BECB138DD5DA}"/>
                </a:ext>
              </a:extLst>
            </p:cNvPr>
            <p:cNvCxnSpPr/>
            <p:nvPr/>
          </p:nvCxnSpPr>
          <p:spPr>
            <a:xfrm>
              <a:off x="5634427" y="2264176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</a:ln>
            <a:effectLst/>
          </p:spPr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1F35930-BBF1-4EAA-B595-D57D66CFF2E2}"/>
                </a:ext>
              </a:extLst>
            </p:cNvPr>
            <p:cNvCxnSpPr/>
            <p:nvPr/>
          </p:nvCxnSpPr>
          <p:spPr>
            <a:xfrm>
              <a:off x="6142649" y="2263061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</a:ln>
            <a:effectLst/>
          </p:spPr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9AE5240-EF21-49E2-B73E-2065505D3122}"/>
                </a:ext>
              </a:extLst>
            </p:cNvPr>
            <p:cNvCxnSpPr/>
            <p:nvPr/>
          </p:nvCxnSpPr>
          <p:spPr>
            <a:xfrm flipH="1">
              <a:off x="6641302" y="2263061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</a:ln>
            <a:effectLst/>
          </p:spPr>
        </p:cxnSp>
        <p:sp>
          <p:nvSpPr>
            <p:cNvPr id="28" name="五边形 144">
              <a:extLst>
                <a:ext uri="{FF2B5EF4-FFF2-40B4-BE49-F238E27FC236}">
                  <a16:creationId xmlns:a16="http://schemas.microsoft.com/office/drawing/2014/main" id="{FDA52A27-E11C-4E1F-A5AD-E09986F6C20C}"/>
                </a:ext>
              </a:extLst>
            </p:cNvPr>
            <p:cNvSpPr/>
            <p:nvPr/>
          </p:nvSpPr>
          <p:spPr>
            <a:xfrm rot="5400000">
              <a:off x="5604493" y="1605779"/>
              <a:ext cx="1080000" cy="360000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b="1" kern="0">
                <a:solidFill>
                  <a:srgbClr val="4D4D4D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29" name="TextBox 145">
              <a:extLst>
                <a:ext uri="{FF2B5EF4-FFF2-40B4-BE49-F238E27FC236}">
                  <a16:creationId xmlns:a16="http://schemas.microsoft.com/office/drawing/2014/main" id="{ECBB5689-FD2A-4F95-8001-57FF08979315}"/>
                </a:ext>
              </a:extLst>
            </p:cNvPr>
            <p:cNvSpPr txBox="1"/>
            <p:nvPr/>
          </p:nvSpPr>
          <p:spPr>
            <a:xfrm>
              <a:off x="5938814" y="1296268"/>
              <a:ext cx="415498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b="1" kern="0" dirty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</a:rPr>
                <a:t>利</a:t>
              </a:r>
              <a:endParaRPr lang="en-US" altLang="zh-CN" b="1" kern="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endParaRPr lang="en-US" altLang="zh-CN" b="1" kern="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r>
                <a:rPr lang="zh-CN" altLang="en-US" b="1" kern="0" dirty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</a:rPr>
                <a:t>用</a:t>
              </a:r>
            </a:p>
          </p:txBody>
        </p:sp>
        <p:sp>
          <p:nvSpPr>
            <p:cNvPr id="30" name="五边形 146">
              <a:extLst>
                <a:ext uri="{FF2B5EF4-FFF2-40B4-BE49-F238E27FC236}">
                  <a16:creationId xmlns:a16="http://schemas.microsoft.com/office/drawing/2014/main" id="{AE5A0B0B-6E0D-4452-B94E-1825F7E3D4D2}"/>
                </a:ext>
              </a:extLst>
            </p:cNvPr>
            <p:cNvSpPr/>
            <p:nvPr/>
          </p:nvSpPr>
          <p:spPr>
            <a:xfrm rot="5400000">
              <a:off x="5100493" y="1605779"/>
              <a:ext cx="1080000" cy="360000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b="1" kern="0">
                <a:solidFill>
                  <a:srgbClr val="4D4D4D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31" name="TextBox 147">
              <a:extLst>
                <a:ext uri="{FF2B5EF4-FFF2-40B4-BE49-F238E27FC236}">
                  <a16:creationId xmlns:a16="http://schemas.microsoft.com/office/drawing/2014/main" id="{8CC89A22-4476-43DC-97D4-6A5010D78868}"/>
                </a:ext>
              </a:extLst>
            </p:cNvPr>
            <p:cNvSpPr txBox="1"/>
            <p:nvPr/>
          </p:nvSpPr>
          <p:spPr>
            <a:xfrm>
              <a:off x="5440154" y="1296269"/>
              <a:ext cx="415498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b="1" kern="0" dirty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</a:rPr>
                <a:t>处</a:t>
              </a:r>
              <a:endParaRPr lang="en-US" altLang="zh-CN" b="1" kern="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endParaRPr lang="en-US" altLang="zh-CN" b="1" kern="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r>
                <a:rPr lang="zh-CN" altLang="en-US" b="1" kern="0" dirty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</a:rPr>
                <a:t>理</a:t>
              </a:r>
            </a:p>
          </p:txBody>
        </p:sp>
        <p:sp>
          <p:nvSpPr>
            <p:cNvPr id="32" name="五边形 148">
              <a:extLst>
                <a:ext uri="{FF2B5EF4-FFF2-40B4-BE49-F238E27FC236}">
                  <a16:creationId xmlns:a16="http://schemas.microsoft.com/office/drawing/2014/main" id="{0AEC429C-4205-49E8-8177-EB71A8D2048D}"/>
                </a:ext>
              </a:extLst>
            </p:cNvPr>
            <p:cNvSpPr/>
            <p:nvPr/>
          </p:nvSpPr>
          <p:spPr>
            <a:xfrm rot="5400000">
              <a:off x="6099867" y="1605779"/>
              <a:ext cx="1080000" cy="360000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b="1" kern="0">
                <a:solidFill>
                  <a:srgbClr val="4D4D4D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33" name="TextBox 149">
              <a:extLst>
                <a:ext uri="{FF2B5EF4-FFF2-40B4-BE49-F238E27FC236}">
                  <a16:creationId xmlns:a16="http://schemas.microsoft.com/office/drawing/2014/main" id="{96FFA234-ED2E-424A-AE39-9E10062DA7B8}"/>
                </a:ext>
              </a:extLst>
            </p:cNvPr>
            <p:cNvSpPr txBox="1"/>
            <p:nvPr/>
          </p:nvSpPr>
          <p:spPr>
            <a:xfrm>
              <a:off x="6444397" y="1296269"/>
              <a:ext cx="415498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b="1" kern="0" dirty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</a:rPr>
                <a:t>认</a:t>
              </a:r>
              <a:endParaRPr lang="en-US" altLang="zh-CN" b="1" kern="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endParaRPr lang="en-US" altLang="zh-CN" b="1" kern="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b="1" kern="0" dirty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</a:rPr>
                <a:t>知</a:t>
              </a: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18334E38-A2F0-4261-A3CF-DAFFD1827DD3}"/>
                </a:ext>
              </a:extLst>
            </p:cNvPr>
            <p:cNvCxnSpPr/>
            <p:nvPr/>
          </p:nvCxnSpPr>
          <p:spPr>
            <a:xfrm flipH="1" flipV="1">
              <a:off x="3086126" y="3017129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6"/>
              </a:solidFill>
              <a:prstDash val="solid"/>
            </a:ln>
            <a:effectLst/>
          </p:spPr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0D104EB2-2083-4E85-8AED-199EB76574D8}"/>
                </a:ext>
              </a:extLst>
            </p:cNvPr>
            <p:cNvCxnSpPr/>
            <p:nvPr/>
          </p:nvCxnSpPr>
          <p:spPr>
            <a:xfrm flipH="1" flipV="1">
              <a:off x="3661607" y="3022094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6"/>
              </a:solidFill>
              <a:prstDash val="solid"/>
            </a:ln>
            <a:effectLst/>
          </p:spPr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FDB4432D-CA10-4F72-B9F3-0D4074BEA0BE}"/>
                </a:ext>
              </a:extLst>
            </p:cNvPr>
            <p:cNvCxnSpPr/>
            <p:nvPr/>
          </p:nvCxnSpPr>
          <p:spPr>
            <a:xfrm flipV="1">
              <a:off x="4227825" y="3023795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E48F3EA-7CCF-4446-9F91-6DDD5B971087}"/>
                </a:ext>
              </a:extLst>
            </p:cNvPr>
            <p:cNvCxnSpPr/>
            <p:nvPr/>
          </p:nvCxnSpPr>
          <p:spPr>
            <a:xfrm flipV="1">
              <a:off x="5920772" y="3023795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</a:ln>
            <a:effectLst/>
          </p:spPr>
        </p:cxnSp>
        <p:sp>
          <p:nvSpPr>
            <p:cNvPr id="38" name="左右箭头 155">
              <a:extLst>
                <a:ext uri="{FF2B5EF4-FFF2-40B4-BE49-F238E27FC236}">
                  <a16:creationId xmlns:a16="http://schemas.microsoft.com/office/drawing/2014/main" id="{2C547CD9-0EF4-4E79-B0BF-C701AA1DF870}"/>
                </a:ext>
              </a:extLst>
            </p:cNvPr>
            <p:cNvSpPr/>
            <p:nvPr/>
          </p:nvSpPr>
          <p:spPr>
            <a:xfrm>
              <a:off x="4630746" y="2709917"/>
              <a:ext cx="2493390" cy="360000"/>
            </a:xfrm>
            <a:prstGeom prst="leftRightArrow">
              <a:avLst>
                <a:gd name="adj1" fmla="val 98819"/>
                <a:gd name="adj2" fmla="val 82143"/>
              </a:avLst>
            </a:prstGeom>
            <a:solidFill>
              <a:schemeClr val="accent5"/>
            </a:solidFill>
            <a:ln w="952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b="1" kern="0">
                <a:solidFill>
                  <a:sysClr val="window" lastClr="FFFFFF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39" name="左右箭头 156">
              <a:extLst>
                <a:ext uri="{FF2B5EF4-FFF2-40B4-BE49-F238E27FC236}">
                  <a16:creationId xmlns:a16="http://schemas.microsoft.com/office/drawing/2014/main" id="{DEB1E893-E16C-4379-AA83-EB6C428C9B17}"/>
                </a:ext>
              </a:extLst>
            </p:cNvPr>
            <p:cNvSpPr/>
            <p:nvPr/>
          </p:nvSpPr>
          <p:spPr>
            <a:xfrm>
              <a:off x="2427473" y="2709917"/>
              <a:ext cx="2503522" cy="360000"/>
            </a:xfrm>
            <a:prstGeom prst="leftRightArrow">
              <a:avLst>
                <a:gd name="adj1" fmla="val 98819"/>
                <a:gd name="adj2" fmla="val 82143"/>
              </a:avLst>
            </a:prstGeom>
            <a:solidFill>
              <a:schemeClr val="accent5"/>
            </a:solidFill>
            <a:ln w="952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b="1" kern="0">
                <a:solidFill>
                  <a:sysClr val="windowText" lastClr="000000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40" name="五边形 157">
              <a:extLst>
                <a:ext uri="{FF2B5EF4-FFF2-40B4-BE49-F238E27FC236}">
                  <a16:creationId xmlns:a16="http://schemas.microsoft.com/office/drawing/2014/main" id="{F8B435AF-796B-44EE-9A0D-D6D38D30A99E}"/>
                </a:ext>
              </a:extLst>
            </p:cNvPr>
            <p:cNvSpPr/>
            <p:nvPr/>
          </p:nvSpPr>
          <p:spPr>
            <a:xfrm rot="16200000">
              <a:off x="3687127" y="3807061"/>
              <a:ext cx="1080000" cy="360000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b="1" kern="0">
                <a:solidFill>
                  <a:schemeClr val="accent3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41" name="TextBox 158">
              <a:extLst>
                <a:ext uri="{FF2B5EF4-FFF2-40B4-BE49-F238E27FC236}">
                  <a16:creationId xmlns:a16="http://schemas.microsoft.com/office/drawing/2014/main" id="{97C2597D-0DB5-498B-A1E7-926A33532A6B}"/>
                </a:ext>
              </a:extLst>
            </p:cNvPr>
            <p:cNvSpPr txBox="1"/>
            <p:nvPr/>
          </p:nvSpPr>
          <p:spPr>
            <a:xfrm>
              <a:off x="4026570" y="3598804"/>
              <a:ext cx="415498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b="1" kern="0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处</a:t>
              </a:r>
              <a:endParaRPr lang="en-US" altLang="zh-CN" b="1" kern="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b="1" kern="0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理</a:t>
              </a:r>
              <a:endParaRPr lang="en-US" altLang="zh-CN" b="1" kern="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b="1" kern="0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器</a:t>
              </a:r>
            </a:p>
          </p:txBody>
        </p:sp>
        <p:sp>
          <p:nvSpPr>
            <p:cNvPr id="42" name="五边形 159">
              <a:extLst>
                <a:ext uri="{FF2B5EF4-FFF2-40B4-BE49-F238E27FC236}">
                  <a16:creationId xmlns:a16="http://schemas.microsoft.com/office/drawing/2014/main" id="{8A1724E4-FBD1-4FE6-A6BC-4AE8A355C390}"/>
                </a:ext>
              </a:extLst>
            </p:cNvPr>
            <p:cNvSpPr/>
            <p:nvPr/>
          </p:nvSpPr>
          <p:spPr>
            <a:xfrm rot="16200000">
              <a:off x="2543753" y="3807061"/>
              <a:ext cx="1080000" cy="360000"/>
            </a:xfrm>
            <a:prstGeom prst="homePlat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b="1" kern="0">
                <a:solidFill>
                  <a:srgbClr val="4D4D4D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43" name="TextBox 160">
              <a:extLst>
                <a:ext uri="{FF2B5EF4-FFF2-40B4-BE49-F238E27FC236}">
                  <a16:creationId xmlns:a16="http://schemas.microsoft.com/office/drawing/2014/main" id="{EA33B538-3500-462F-BDF9-CAF9EB26DA18}"/>
                </a:ext>
              </a:extLst>
            </p:cNvPr>
            <p:cNvSpPr txBox="1"/>
            <p:nvPr/>
          </p:nvSpPr>
          <p:spPr>
            <a:xfrm>
              <a:off x="2877967" y="3598804"/>
              <a:ext cx="415498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b="1" kern="0" dirty="0">
                  <a:solidFill>
                    <a:schemeClr val="accent6"/>
                  </a:solidFill>
                  <a:latin typeface="微软雅黑" pitchFamily="34" charset="-122"/>
                  <a:ea typeface="微软雅黑" pitchFamily="34" charset="-122"/>
                </a:rPr>
                <a:t>器</a:t>
              </a:r>
              <a:endParaRPr lang="en-US" altLang="zh-CN" b="1" kern="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endParaRPr lang="en-US" altLang="zh-CN" b="1" kern="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r>
                <a:rPr lang="zh-CN" altLang="en-US" b="1" kern="0" dirty="0">
                  <a:solidFill>
                    <a:schemeClr val="accent6"/>
                  </a:solidFill>
                  <a:latin typeface="微软雅黑" pitchFamily="34" charset="-122"/>
                  <a:ea typeface="微软雅黑" pitchFamily="34" charset="-122"/>
                </a:rPr>
                <a:t>件</a:t>
              </a:r>
            </a:p>
          </p:txBody>
        </p:sp>
        <p:sp>
          <p:nvSpPr>
            <p:cNvPr id="44" name="圆角矩形 163">
              <a:extLst>
                <a:ext uri="{FF2B5EF4-FFF2-40B4-BE49-F238E27FC236}">
                  <a16:creationId xmlns:a16="http://schemas.microsoft.com/office/drawing/2014/main" id="{247B379A-FC7C-4979-9163-AD1DA185AC69}"/>
                </a:ext>
              </a:extLst>
            </p:cNvPr>
            <p:cNvSpPr/>
            <p:nvPr/>
          </p:nvSpPr>
          <p:spPr>
            <a:xfrm>
              <a:off x="697582" y="2694752"/>
              <a:ext cx="1080000" cy="3600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b="1" kern="0">
                <a:solidFill>
                  <a:sysClr val="windowText" lastClr="000000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45" name="TextBox 164">
              <a:extLst>
                <a:ext uri="{FF2B5EF4-FFF2-40B4-BE49-F238E27FC236}">
                  <a16:creationId xmlns:a16="http://schemas.microsoft.com/office/drawing/2014/main" id="{6FEB3F9F-F39C-4EDA-A10E-B255D83CAAFC}"/>
                </a:ext>
              </a:extLst>
            </p:cNvPr>
            <p:cNvSpPr txBox="1"/>
            <p:nvPr/>
          </p:nvSpPr>
          <p:spPr>
            <a:xfrm>
              <a:off x="737724" y="2689018"/>
              <a:ext cx="986577" cy="39531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场与波</a:t>
              </a:r>
            </a:p>
          </p:txBody>
        </p:sp>
        <p:cxnSp>
          <p:nvCxnSpPr>
            <p:cNvPr id="46" name="肘形连接符 165">
              <a:extLst>
                <a:ext uri="{FF2B5EF4-FFF2-40B4-BE49-F238E27FC236}">
                  <a16:creationId xmlns:a16="http://schemas.microsoft.com/office/drawing/2014/main" id="{1125C253-14F7-4B06-A091-69D231411F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3100" y="2900180"/>
              <a:ext cx="693596" cy="0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accent5"/>
              </a:solidFill>
              <a:prstDash val="solid"/>
            </a:ln>
            <a:effectLst/>
          </p:spPr>
        </p:cxnSp>
        <p:sp>
          <p:nvSpPr>
            <p:cNvPr id="47" name="五边形 168">
              <a:extLst>
                <a:ext uri="{FF2B5EF4-FFF2-40B4-BE49-F238E27FC236}">
                  <a16:creationId xmlns:a16="http://schemas.microsoft.com/office/drawing/2014/main" id="{33944C04-1F84-4B18-BCAA-3279C781F9E0}"/>
                </a:ext>
              </a:extLst>
            </p:cNvPr>
            <p:cNvSpPr/>
            <p:nvPr/>
          </p:nvSpPr>
          <p:spPr>
            <a:xfrm rot="16200000">
              <a:off x="5376982" y="3807061"/>
              <a:ext cx="1080000" cy="360000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b="1" kern="0">
                <a:solidFill>
                  <a:srgbClr val="4D4D4D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48" name="TextBox 169">
              <a:extLst>
                <a:ext uri="{FF2B5EF4-FFF2-40B4-BE49-F238E27FC236}">
                  <a16:creationId xmlns:a16="http://schemas.microsoft.com/office/drawing/2014/main" id="{2F4A2FC0-A148-4FE0-B3AD-77F1E3F6657D}"/>
                </a:ext>
              </a:extLst>
            </p:cNvPr>
            <p:cNvSpPr txBox="1"/>
            <p:nvPr/>
          </p:nvSpPr>
          <p:spPr>
            <a:xfrm>
              <a:off x="5712944" y="3598804"/>
              <a:ext cx="415498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b="1" kern="0" dirty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</a:rPr>
                <a:t>网</a:t>
              </a:r>
              <a:endParaRPr lang="en-US" altLang="zh-CN" b="1" kern="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endParaRPr lang="en-US" altLang="zh-CN" b="1" kern="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b="1" kern="0" dirty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</a:rPr>
                <a:t>络</a:t>
              </a:r>
              <a:endParaRPr lang="en-US" altLang="zh-CN" b="1" kern="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圆角矩形 170">
              <a:extLst>
                <a:ext uri="{FF2B5EF4-FFF2-40B4-BE49-F238E27FC236}">
                  <a16:creationId xmlns:a16="http://schemas.microsoft.com/office/drawing/2014/main" id="{92B992CA-13ED-4FA3-A9C3-1D64FD09808E}"/>
                </a:ext>
              </a:extLst>
            </p:cNvPr>
            <p:cNvSpPr/>
            <p:nvPr/>
          </p:nvSpPr>
          <p:spPr>
            <a:xfrm>
              <a:off x="7804535" y="2706678"/>
              <a:ext cx="1080000" cy="360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b="1" kern="0">
                <a:solidFill>
                  <a:schemeClr val="accent6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50" name="TextBox 171">
              <a:extLst>
                <a:ext uri="{FF2B5EF4-FFF2-40B4-BE49-F238E27FC236}">
                  <a16:creationId xmlns:a16="http://schemas.microsoft.com/office/drawing/2014/main" id="{C32AEE0C-DD06-435E-AB6D-B3864A14AA52}"/>
                </a:ext>
              </a:extLst>
            </p:cNvPr>
            <p:cNvSpPr txBox="1"/>
            <p:nvPr/>
          </p:nvSpPr>
          <p:spPr>
            <a:xfrm>
              <a:off x="7956103" y="2689018"/>
              <a:ext cx="922032" cy="39531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信  息</a:t>
              </a:r>
            </a:p>
          </p:txBody>
        </p:sp>
        <p:sp>
          <p:nvSpPr>
            <p:cNvPr id="51" name="TextBox 172">
              <a:extLst>
                <a:ext uri="{FF2B5EF4-FFF2-40B4-BE49-F238E27FC236}">
                  <a16:creationId xmlns:a16="http://schemas.microsoft.com/office/drawing/2014/main" id="{C9E8D805-C3CE-46AD-9DF7-B0B62044ECE3}"/>
                </a:ext>
              </a:extLst>
            </p:cNvPr>
            <p:cNvSpPr txBox="1"/>
            <p:nvPr/>
          </p:nvSpPr>
          <p:spPr>
            <a:xfrm>
              <a:off x="3198631" y="2709280"/>
              <a:ext cx="922047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信    号</a:t>
              </a:r>
            </a:p>
          </p:txBody>
        </p:sp>
        <p:sp>
          <p:nvSpPr>
            <p:cNvPr id="52" name="TextBox 173">
              <a:extLst>
                <a:ext uri="{FF2B5EF4-FFF2-40B4-BE49-F238E27FC236}">
                  <a16:creationId xmlns:a16="http://schemas.microsoft.com/office/drawing/2014/main" id="{FC7D33D1-587B-4C9F-80E2-6316D852ECE3}"/>
                </a:ext>
              </a:extLst>
            </p:cNvPr>
            <p:cNvSpPr txBox="1"/>
            <p:nvPr/>
          </p:nvSpPr>
          <p:spPr>
            <a:xfrm>
              <a:off x="5456812" y="2710409"/>
              <a:ext cx="922047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数    据</a:t>
              </a:r>
            </a:p>
          </p:txBody>
        </p:sp>
        <p:cxnSp>
          <p:nvCxnSpPr>
            <p:cNvPr id="53" name="肘形连接符 174">
              <a:extLst>
                <a:ext uri="{FF2B5EF4-FFF2-40B4-BE49-F238E27FC236}">
                  <a16:creationId xmlns:a16="http://schemas.microsoft.com/office/drawing/2014/main" id="{1AA476C4-202A-42AA-BA3D-5BA72DC9A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4137" y="2894062"/>
              <a:ext cx="690557" cy="0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54" name="左右箭头 184">
              <a:extLst>
                <a:ext uri="{FF2B5EF4-FFF2-40B4-BE49-F238E27FC236}">
                  <a16:creationId xmlns:a16="http://schemas.microsoft.com/office/drawing/2014/main" id="{674753A8-7C81-4D18-9C5F-CF1EE936CB55}"/>
                </a:ext>
              </a:extLst>
            </p:cNvPr>
            <p:cNvSpPr/>
            <p:nvPr/>
          </p:nvSpPr>
          <p:spPr>
            <a:xfrm>
              <a:off x="4639310" y="2800580"/>
              <a:ext cx="286601" cy="178674"/>
            </a:xfrm>
            <a:prstGeom prst="leftRightArrow">
              <a:avLst>
                <a:gd name="adj1" fmla="val 98819"/>
                <a:gd name="adj2" fmla="val 90556"/>
              </a:avLst>
            </a:prstGeom>
            <a:solidFill>
              <a:schemeClr val="accent5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b="1" kern="0">
                <a:solidFill>
                  <a:sysClr val="windowText" lastClr="000000"/>
                </a:solidFill>
                <a:latin typeface="Franklin Gothic Book"/>
                <a:ea typeface="黑体"/>
              </a:endParaRPr>
            </a:p>
          </p:txBody>
        </p:sp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6BF722DF-6AF3-4397-B902-0A72F4118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8288" y="3449186"/>
              <a:ext cx="512108" cy="1188823"/>
            </a:xfrm>
            <a:prstGeom prst="rect">
              <a:avLst/>
            </a:prstGeom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5FD70B94-761A-4695-88E0-3FA6E7D5B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8977" y="3449328"/>
              <a:ext cx="512108" cy="1176630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3475FE1D-842C-4309-B184-99A5E5A52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2639" y="1246928"/>
              <a:ext cx="518205" cy="1091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702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F83936-B3DC-4652-B408-B70581D0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组合逻辑电路的“综合”和“分析”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C602E4-DD8C-4171-B49E-38668137E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组合逻辑电路的“综合”和“分析”是互逆的过程。</a:t>
            </a:r>
            <a:endParaRPr lang="en-US" altLang="zh-CN"/>
          </a:p>
          <a:p>
            <a:r>
              <a:rPr lang="zh-CN" altLang="en-US"/>
              <a:t>在组合电路的“综合”中，首先对电路的功能进行描述，然后得到精确描述电路的真值表或布尔方程，并进而得到电路图。</a:t>
            </a:r>
            <a:endParaRPr lang="en-US" altLang="zh-CN"/>
          </a:p>
          <a:p>
            <a:r>
              <a:rPr lang="zh-CN" altLang="en-US"/>
              <a:t>组合逻辑电路的“分析”是“综合”的反向过程，其步骤是：写出逻辑表达式，画出真值表，进而分析其功能。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136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t="20541" r="39577" b="19099"/>
          <a:stretch/>
        </p:blipFill>
        <p:spPr>
          <a:xfrm>
            <a:off x="2694203" y="1425864"/>
            <a:ext cx="5301705" cy="24661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组合逻辑电路的功能描述方法：真值表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615" y="3906982"/>
            <a:ext cx="9872785" cy="248111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dirty="0"/>
              <a:t>真值表列出输入所有的组合情况下对应的输出值</a:t>
            </a:r>
            <a:endParaRPr lang="en-US" altLang="zh-CN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    可用于描述组合逻辑电路的功能。</a:t>
            </a:r>
            <a:endParaRPr lang="en-US" altLang="zh-CN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dirty="0"/>
              <a:t>例如上图，当输入三个变量中任意两个或以上变量为</a:t>
            </a:r>
            <a:r>
              <a:rPr lang="en-US" altLang="zh-CN" dirty="0"/>
              <a:t>1</a:t>
            </a:r>
            <a:r>
              <a:rPr lang="zh-CN" altLang="en-US" dirty="0"/>
              <a:t>，则输出为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dirty="0"/>
              <a:t>真值表的行数等于</a:t>
            </a:r>
            <a:r>
              <a:rPr lang="en-US" altLang="zh-CN" dirty="0"/>
              <a:t>2</a:t>
            </a:r>
            <a:r>
              <a:rPr lang="zh-CN" altLang="en-US" dirty="0"/>
              <a:t>的</a:t>
            </a:r>
            <a:r>
              <a:rPr lang="en-US" altLang="zh-CN" i="1" dirty="0"/>
              <a:t>n</a:t>
            </a:r>
            <a:r>
              <a:rPr lang="zh-CN" altLang="en-US" dirty="0"/>
              <a:t>次方，其中</a:t>
            </a:r>
            <a:r>
              <a:rPr lang="en-US" altLang="zh-CN" i="1" dirty="0"/>
              <a:t>n</a:t>
            </a:r>
            <a:r>
              <a:rPr lang="zh-CN" altLang="en-US" dirty="0"/>
              <a:t>为输入变量数目。</a:t>
            </a:r>
            <a:endParaRPr lang="en-US" altLang="zh-CN" dirty="0"/>
          </a:p>
          <a:p>
            <a:pPr marL="282150" indent="-285750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0070C0"/>
                </a:solidFill>
              </a:rPr>
              <a:t>真值表描述和组合电路功能描述是等效的，是电路功能描述的严格形式。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D192E7-7A90-4036-BF0F-AEC31C26B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01"/>
          <a:stretch/>
        </p:blipFill>
        <p:spPr>
          <a:xfrm>
            <a:off x="9154154" y="920541"/>
            <a:ext cx="2316492" cy="370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1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064" y="959023"/>
            <a:ext cx="7980870" cy="38138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从真值表可以得到逻辑表达式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615" y="4918363"/>
            <a:ext cx="9834685" cy="1622137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1800" dirty="0"/>
              <a:t>根据真值表，可写出逻辑表达式的“与</a:t>
            </a:r>
            <a:r>
              <a:rPr lang="en-US" altLang="zh-CN" sz="1800" dirty="0"/>
              <a:t>-</a:t>
            </a:r>
            <a:r>
              <a:rPr lang="zh-CN" altLang="en-US" sz="1800" dirty="0"/>
              <a:t>或 </a:t>
            </a:r>
            <a:r>
              <a:rPr lang="en-US" altLang="zh-CN" sz="1800" dirty="0"/>
              <a:t>(Sum of Product, SOP)</a:t>
            </a:r>
            <a:r>
              <a:rPr lang="zh-CN" altLang="en-US" sz="1800" dirty="0"/>
              <a:t>”形式。</a:t>
            </a:r>
            <a:endParaRPr lang="en-US" altLang="zh-CN" sz="1800" dirty="0"/>
          </a:p>
          <a:p>
            <a:pPr>
              <a:lnSpc>
                <a:spcPct val="145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70C0"/>
                </a:solidFill>
              </a:rPr>
              <a:t>对于真值表每一行，如果输出为</a:t>
            </a:r>
            <a:r>
              <a:rPr lang="en-US" altLang="zh-CN" sz="1800" dirty="0">
                <a:solidFill>
                  <a:srgbClr val="0070C0"/>
                </a:solidFill>
              </a:rPr>
              <a:t>1</a:t>
            </a:r>
            <a:r>
              <a:rPr lang="zh-CN" altLang="en-US" sz="1800" dirty="0">
                <a:solidFill>
                  <a:srgbClr val="0070C0"/>
                </a:solidFill>
              </a:rPr>
              <a:t>，则在逻辑表达式中出现为一“与”项，否则不出现。</a:t>
            </a:r>
            <a:endParaRPr lang="en-US" altLang="zh-CN" sz="1800" dirty="0">
              <a:solidFill>
                <a:srgbClr val="0070C0"/>
              </a:solidFill>
            </a:endParaRPr>
          </a:p>
          <a:p>
            <a:pPr>
              <a:lnSpc>
                <a:spcPct val="145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1800" dirty="0"/>
              <a:t>对每一个“与”项，根据每个输入变量为</a:t>
            </a:r>
            <a:r>
              <a:rPr lang="en-US" altLang="zh-CN" sz="1800" dirty="0"/>
              <a:t>0</a:t>
            </a:r>
            <a:r>
              <a:rPr lang="zh-CN" altLang="en-US" sz="1800" dirty="0"/>
              <a:t>或者为</a:t>
            </a:r>
            <a:r>
              <a:rPr lang="en-US" altLang="zh-CN" sz="1800" dirty="0"/>
              <a:t>1</a:t>
            </a:r>
            <a:r>
              <a:rPr lang="zh-CN" altLang="en-US" sz="1800" dirty="0"/>
              <a:t>，对应输入变量取“非”或不取“非”。</a:t>
            </a:r>
          </a:p>
        </p:txBody>
      </p:sp>
    </p:spTree>
    <p:extLst>
      <p:ext uri="{BB962C8B-B14F-4D97-AF65-F5344CB8AC3E}">
        <p14:creationId xmlns:p14="http://schemas.microsoft.com/office/powerpoint/2010/main" val="428275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从逻辑表达式即可综合 </a:t>
            </a:r>
            <a:r>
              <a:rPr lang="en-US" altLang="zh-CN"/>
              <a:t>(Synthesize) </a:t>
            </a:r>
            <a:r>
              <a:rPr lang="zh-CN" altLang="en-US"/>
              <a:t>出电路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615" y="4260273"/>
            <a:ext cx="11298116" cy="210535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任意的组合逻辑，都可以用</a:t>
            </a:r>
            <a:r>
              <a:rPr lang="en-US" altLang="zh-CN" sz="1800" dirty="0"/>
              <a:t> SOP </a:t>
            </a:r>
            <a:r>
              <a:rPr lang="zh-CN" altLang="en-US" sz="1800" dirty="0"/>
              <a:t>形式表示。</a:t>
            </a:r>
            <a:endParaRPr lang="en-US" altLang="zh-CN" sz="18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/>
              <a:t>SOP</a:t>
            </a:r>
            <a:r>
              <a:rPr lang="zh-CN" altLang="en-US" sz="1800" dirty="0"/>
              <a:t>的表达式，只需要用与门，或门和非门即可综合出来。</a:t>
            </a:r>
            <a:endParaRPr lang="en-US" altLang="zh-CN" sz="18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由上图所示，最后一级表示四个“与”项的或，用一个“或”门；中间一级是表示每一个“与”项，一共有</a:t>
            </a:r>
            <a:r>
              <a:rPr lang="en-US" altLang="zh-CN" sz="1800" dirty="0"/>
              <a:t>4</a:t>
            </a:r>
            <a:r>
              <a:rPr lang="zh-CN" altLang="en-US" sz="1800" dirty="0"/>
              <a:t>个与项，所以用</a:t>
            </a:r>
            <a:r>
              <a:rPr lang="en-US" altLang="zh-CN" sz="1800" dirty="0"/>
              <a:t>4</a:t>
            </a:r>
            <a:r>
              <a:rPr lang="zh-CN" altLang="en-US" sz="1800" dirty="0"/>
              <a:t>个与门，对于每一个与门，其输入根据是否取非，来确定是否需要加入一个非门。</a:t>
            </a:r>
            <a:endParaRPr lang="en-US" altLang="zh-CN" sz="18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/>
              <a:t>至此，可以看出怎么由组合逻辑功能综合出组合逻辑电路。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b="86735"/>
          <a:stretch/>
        </p:blipFill>
        <p:spPr>
          <a:xfrm>
            <a:off x="6810742" y="1720128"/>
            <a:ext cx="4602124" cy="385762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7384655" y="2448383"/>
            <a:ext cx="3454298" cy="1660393"/>
          </a:xfrm>
          <a:prstGeom prst="roundRect">
            <a:avLst>
              <a:gd name="adj" fmla="val 11399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B01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是指由电路功能得到电路（与或非门）连接图；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是指给出与或非们的连接图，分析出电路的功能。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9BF9E4-0F77-465C-9BA2-193B68EC89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12" r="12422"/>
          <a:stretch/>
        </p:blipFill>
        <p:spPr>
          <a:xfrm>
            <a:off x="1580653" y="1352976"/>
            <a:ext cx="4594930" cy="290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 </a:t>
            </a:r>
            <a:r>
              <a:rPr lang="en-US" altLang="zh-CN" dirty="0"/>
              <a:t>1</a:t>
            </a:r>
            <a:r>
              <a:rPr lang="zh-CN" altLang="en-US" dirty="0"/>
              <a:t>：汽车警报器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615" y="1476160"/>
            <a:ext cx="7893894" cy="4831306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输入：</a:t>
            </a:r>
            <a:r>
              <a:rPr lang="zh-CN" altLang="en-US" dirty="0"/>
              <a:t>三个变量 </a:t>
            </a:r>
            <a:r>
              <a:rPr lang="en-US" altLang="zh-CN" dirty="0"/>
              <a:t>M</a:t>
            </a:r>
            <a:r>
              <a:rPr lang="zh-CN" altLang="en-US" dirty="0"/>
              <a:t>，</a:t>
            </a:r>
            <a:r>
              <a:rPr lang="en-US" altLang="zh-CN" dirty="0"/>
              <a:t>D</a:t>
            </a:r>
            <a:r>
              <a:rPr lang="zh-CN" altLang="en-US" dirty="0"/>
              <a:t>，</a:t>
            </a:r>
            <a:r>
              <a:rPr lang="en-US" altLang="zh-CN" dirty="0"/>
              <a:t>V</a:t>
            </a:r>
          </a:p>
          <a:p>
            <a:pPr lvl="1"/>
            <a:r>
              <a:rPr lang="en-US" altLang="zh-CN" dirty="0"/>
              <a:t>M</a:t>
            </a:r>
            <a:r>
              <a:rPr lang="zh-CN" altLang="en-US" dirty="0"/>
              <a:t>：警报器开关</a:t>
            </a:r>
            <a:endParaRPr lang="en-US" altLang="zh-CN" dirty="0"/>
          </a:p>
          <a:p>
            <a:pPr lvl="1"/>
            <a:r>
              <a:rPr lang="en-US" altLang="zh-CN" dirty="0"/>
              <a:t>D</a:t>
            </a:r>
            <a:r>
              <a:rPr lang="zh-CN" altLang="en-US" dirty="0"/>
              <a:t>：门上的传感器检测到门被打开了</a:t>
            </a:r>
            <a:endParaRPr lang="en-US" altLang="zh-CN" dirty="0"/>
          </a:p>
          <a:p>
            <a:pPr lvl="1"/>
            <a:r>
              <a:rPr lang="en-US" altLang="zh-CN" dirty="0"/>
              <a:t>V</a:t>
            </a:r>
            <a:r>
              <a:rPr lang="zh-CN" altLang="en-US" dirty="0"/>
              <a:t>：震动传感器检测到车辆的震动</a:t>
            </a:r>
            <a:endParaRPr lang="en-US" altLang="zh-CN" dirty="0"/>
          </a:p>
          <a:p>
            <a:r>
              <a:rPr lang="zh-CN" altLang="en-US" dirty="0">
                <a:solidFill>
                  <a:srgbClr val="0070C0"/>
                </a:solidFill>
              </a:rPr>
              <a:t>输出：</a:t>
            </a:r>
            <a:r>
              <a:rPr lang="zh-CN" altLang="en-US" dirty="0"/>
              <a:t>报警信号</a:t>
            </a:r>
            <a:r>
              <a:rPr lang="en-US" altLang="zh-CN" dirty="0"/>
              <a:t>S</a:t>
            </a:r>
          </a:p>
          <a:p>
            <a:r>
              <a:rPr lang="zh-CN" altLang="en-US" dirty="0"/>
              <a:t>罗列出输出和输入的关系</a:t>
            </a:r>
            <a:endParaRPr lang="en-US" altLang="zh-CN" dirty="0"/>
          </a:p>
          <a:p>
            <a:pPr lvl="1"/>
            <a:r>
              <a:rPr lang="zh-CN" altLang="en-US" dirty="0"/>
              <a:t>警报器开关关闭，报警信号</a:t>
            </a:r>
            <a:r>
              <a:rPr lang="en-US" altLang="zh-CN" dirty="0"/>
              <a:t>S</a:t>
            </a:r>
            <a:r>
              <a:rPr lang="zh-CN" altLang="en-US" dirty="0"/>
              <a:t>一直为</a:t>
            </a:r>
            <a:r>
              <a:rPr lang="en-US" altLang="zh-CN" dirty="0"/>
              <a:t>0</a:t>
            </a:r>
          </a:p>
          <a:p>
            <a:pPr lvl="1"/>
            <a:r>
              <a:rPr lang="zh-CN" altLang="en-US" dirty="0"/>
              <a:t>警报器开关打开，当检测到震动，或者检测到门打开，或者同时检测到震动和门打开，报警信号</a:t>
            </a:r>
            <a:r>
              <a:rPr lang="en-US" altLang="zh-CN" dirty="0"/>
              <a:t>S</a:t>
            </a:r>
            <a:r>
              <a:rPr lang="zh-CN" altLang="en-US" dirty="0"/>
              <a:t>为</a:t>
            </a:r>
            <a:r>
              <a:rPr lang="en-US" altLang="zh-CN" dirty="0"/>
              <a:t>1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687699"/>
              </p:ext>
            </p:extLst>
          </p:nvPr>
        </p:nvGraphicFramePr>
        <p:xfrm>
          <a:off x="8797035" y="1476160"/>
          <a:ext cx="2740581" cy="4437621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82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3069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069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069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069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069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069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3069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069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3069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365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从真值表可以得到逻辑表达式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615" y="5403880"/>
            <a:ext cx="9826728" cy="1037229"/>
          </a:xfrm>
        </p:spPr>
        <p:txBody>
          <a:bodyPr/>
          <a:lstStyle/>
          <a:p>
            <a:pPr>
              <a:lnSpc>
                <a:spcPct val="145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对于真值表中输出为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的行，在逻辑表达式中出现为一“与”项。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45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对每一个“与”项，根据每个输入变量为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或者为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，对应输入变量取“非”或不取“非”。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B2873D-3CCE-48F7-91E2-154BCF8FD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829" y="1412556"/>
            <a:ext cx="7660577" cy="387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1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从逻辑表达式即可综合出逻辑电路图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615" y="1319994"/>
            <a:ext cx="9771185" cy="4831306"/>
          </a:xfrm>
        </p:spPr>
        <p:txBody>
          <a:bodyPr/>
          <a:lstStyle/>
          <a:p>
            <a:r>
              <a:rPr lang="zh-CN" altLang="en-US" dirty="0"/>
              <a:t>由逻辑符号及相应连线构成的电路图。 </a:t>
            </a:r>
          </a:p>
          <a:p>
            <a:r>
              <a:rPr lang="zh-CN" altLang="en-US" dirty="0"/>
              <a:t>根据逻辑式画逻辑图的方法：将各级逻辑运算用相应逻辑门去实现。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运算次序为</a:t>
            </a:r>
            <a:r>
              <a:rPr lang="zh-CN" altLang="en-US" dirty="0">
                <a:solidFill>
                  <a:srgbClr val="B01F24"/>
                </a:solidFill>
              </a:rPr>
              <a:t>先非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zh-CN" altLang="en-US" dirty="0">
                <a:solidFill>
                  <a:srgbClr val="B01F24"/>
                </a:solidFill>
              </a:rPr>
              <a:t>后与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zh-CN" altLang="en-US" dirty="0">
                <a:solidFill>
                  <a:srgbClr val="B01F24"/>
                </a:solidFill>
              </a:rPr>
              <a:t>再或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因此用三级电路实现。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862968" y="2460402"/>
                <a:ext cx="40538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𝑀𝐷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𝑀𝐷𝑉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968" y="2460402"/>
                <a:ext cx="405386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标注 10"/>
          <p:cNvSpPr/>
          <p:nvPr/>
        </p:nvSpPr>
        <p:spPr>
          <a:xfrm>
            <a:off x="2091544" y="3323052"/>
            <a:ext cx="2109355" cy="342900"/>
          </a:xfrm>
          <a:prstGeom prst="wedgeRectCallout">
            <a:avLst>
              <a:gd name="adj1" fmla="val 84416"/>
              <a:gd name="adj2" fmla="val -158786"/>
            </a:avLst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反变量用非门实现</a:t>
            </a:r>
          </a:p>
        </p:txBody>
      </p:sp>
      <p:sp>
        <p:nvSpPr>
          <p:cNvPr id="12" name="矩形标注 11"/>
          <p:cNvSpPr/>
          <p:nvPr/>
        </p:nvSpPr>
        <p:spPr>
          <a:xfrm>
            <a:off x="8321234" y="3286845"/>
            <a:ext cx="1821661" cy="342900"/>
          </a:xfrm>
          <a:prstGeom prst="wedgeRectCallout">
            <a:avLst>
              <a:gd name="adj1" fmla="val -101284"/>
              <a:gd name="adj2" fmla="val -162386"/>
            </a:avLst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与项用与门实现</a:t>
            </a:r>
          </a:p>
        </p:txBody>
      </p:sp>
      <p:sp>
        <p:nvSpPr>
          <p:cNvPr id="13" name="矩形标注 12"/>
          <p:cNvSpPr/>
          <p:nvPr/>
        </p:nvSpPr>
        <p:spPr>
          <a:xfrm>
            <a:off x="4813647" y="3323052"/>
            <a:ext cx="2025804" cy="342900"/>
          </a:xfrm>
          <a:prstGeom prst="wedgeRectCallout">
            <a:avLst>
              <a:gd name="adj1" fmla="val -7803"/>
              <a:gd name="adj2" fmla="val -178943"/>
            </a:avLst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相加项用或门实现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291" y="3802690"/>
            <a:ext cx="4927611" cy="264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0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电路简化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825" y="3660853"/>
            <a:ext cx="5045063" cy="1352884"/>
          </a:xfrm>
          <a:prstGeom prst="rect">
            <a:avLst/>
          </a:prstGeom>
          <a:ln>
            <a:solidFill>
              <a:srgbClr val="B01F24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象 6"/>
              <p:cNvSpPr txBox="1"/>
              <p:nvPr/>
            </p:nvSpPr>
            <p:spPr>
              <a:xfrm>
                <a:off x="6834855" y="1947619"/>
                <a:ext cx="2894506" cy="573087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sz="3200" i="1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200" i="1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zh-CN" altLang="en-US" sz="3200" i="1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3200" i="1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zh-CN" altLang="en-US" sz="3200" i="1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3200" i="1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zh-CN" altLang="en-US" sz="3200" i="1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200" dirty="0">
                  <a:solidFill>
                    <a:srgbClr val="B01F24"/>
                  </a:solidFill>
                </a:endParaRPr>
              </a:p>
            </p:txBody>
          </p:sp>
        </mc:Choice>
        <mc:Fallback xmlns="">
          <p:sp>
            <p:nvSpPr>
              <p:cNvPr id="7" name="对象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855" y="1947619"/>
                <a:ext cx="2894506" cy="5730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对象 2">
                <a:extLst>
                  <a:ext uri="{FF2B5EF4-FFF2-40B4-BE49-F238E27FC236}">
                    <a16:creationId xmlns:a16="http://schemas.microsoft.com/office/drawing/2014/main" id="{66ED8B87-A6BF-4DB2-9CEF-7E17691F0CC3}"/>
                  </a:ext>
                </a:extLst>
              </p:cNvPr>
              <p:cNvSpPr txBox="1"/>
              <p:nvPr/>
            </p:nvSpPr>
            <p:spPr>
              <a:xfrm>
                <a:off x="1136074" y="1546828"/>
                <a:ext cx="3987656" cy="4286683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aln/>
                        </m:rP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𝑀𝐷𝑉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′+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𝑀𝐷𝑉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𝑀𝐷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′+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应用</m:t>
                      </m:r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4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</a:t>
                </a:r>
                <a14:m>
                  <m:oMath xmlns:m="http://schemas.openxmlformats.org/officeDocument/2006/math">
                    <m:r>
                      <m:rPr>
                        <m:aln/>
                      </m:rP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𝑀𝐷</m:t>
                    </m:r>
                  </m:oMath>
                </a14:m>
                <a:br>
                  <a:rPr lang="zh-CN" altLang="en-US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r>
                  <a:rPr lang="en-US" altLang="zh-CN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aln/>
                      </m:rP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altLang="zh-CN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应用</m:t>
                      </m:r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𝑦𝑧</m:t>
                      </m:r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aln/>
                        </m:rP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altLang="zh-CN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00B0F0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m:rPr>
                        <m:aln/>
                      </m:rPr>
                      <a:rPr lang="zh-CN" alt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对象 2">
                <a:extLst>
                  <a:ext uri="{FF2B5EF4-FFF2-40B4-BE49-F238E27FC236}">
                    <a16:creationId xmlns:a16="http://schemas.microsoft.com/office/drawing/2014/main" id="{66ED8B87-A6BF-4DB2-9CEF-7E17691F0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074" y="1546828"/>
                <a:ext cx="3987656" cy="4286683"/>
              </a:xfrm>
              <a:prstGeom prst="rect">
                <a:avLst/>
              </a:prstGeom>
              <a:blipFill>
                <a:blip r:embed="rId4"/>
                <a:stretch>
                  <a:fillRect l="-4580" b="-4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头: 下 10">
            <a:extLst>
              <a:ext uri="{FF2B5EF4-FFF2-40B4-BE49-F238E27FC236}">
                <a16:creationId xmlns:a16="http://schemas.microsoft.com/office/drawing/2014/main" id="{526A6660-6D41-4D11-A170-BCC4B1B55465}"/>
              </a:ext>
            </a:extLst>
          </p:cNvPr>
          <p:cNvSpPr/>
          <p:nvPr/>
        </p:nvSpPr>
        <p:spPr>
          <a:xfrm>
            <a:off x="8078356" y="2812289"/>
            <a:ext cx="407504" cy="529366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170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2</a:t>
            </a:r>
            <a:r>
              <a:rPr lang="zh-CN" altLang="en-US" dirty="0"/>
              <a:t>：三比特无符号比较器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615" y="1361821"/>
            <a:ext cx="6822477" cy="1987666"/>
          </a:xfrm>
        </p:spPr>
        <p:txBody>
          <a:bodyPr/>
          <a:lstStyle/>
          <a:p>
            <a:r>
              <a:rPr lang="zh-CN" altLang="en-US" dirty="0"/>
              <a:t>功能要求：判断一个三比特的二进制数是否大于等于</a:t>
            </a:r>
            <a:r>
              <a:rPr lang="en-US" altLang="zh-CN" dirty="0"/>
              <a:t>6</a:t>
            </a:r>
            <a:r>
              <a:rPr lang="zh-CN" altLang="en-US" dirty="0"/>
              <a:t>，若是则输出</a:t>
            </a:r>
            <a:r>
              <a:rPr lang="en-US" altLang="zh-CN" dirty="0"/>
              <a:t>1</a:t>
            </a:r>
            <a:r>
              <a:rPr lang="zh-CN" altLang="en-US" dirty="0"/>
              <a:t>，不是则输出</a:t>
            </a:r>
            <a:r>
              <a:rPr lang="en-US" altLang="zh-CN" dirty="0"/>
              <a:t>0</a:t>
            </a:r>
          </a:p>
          <a:p>
            <a:r>
              <a:rPr lang="zh-CN" altLang="en-US" dirty="0"/>
              <a:t>第一步：真值表，第二步：表达式；第三步，电路图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4059382" y="3595251"/>
            <a:ext cx="34428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sz="3200" i="1" dirty="0">
                <a:solidFill>
                  <a:srgbClr val="B01F2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3200" dirty="0">
                <a:solidFill>
                  <a:srgbClr val="B01F2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US" altLang="zh-CN" sz="3200" i="1" dirty="0">
                <a:solidFill>
                  <a:srgbClr val="B01F2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3200" baseline="-25000" dirty="0">
                <a:solidFill>
                  <a:srgbClr val="B01F2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3200" i="1" dirty="0">
                <a:solidFill>
                  <a:srgbClr val="B01F2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3200" baseline="-25000" dirty="0">
                <a:solidFill>
                  <a:srgbClr val="B01F2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3200" i="1" dirty="0">
                <a:solidFill>
                  <a:srgbClr val="B01F2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3200" baseline="-25000" dirty="0">
                <a:solidFill>
                  <a:srgbClr val="B01F2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3200" i="1" dirty="0">
                <a:solidFill>
                  <a:srgbClr val="B01F2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'</a:t>
            </a:r>
            <a:r>
              <a:rPr lang="en-US" altLang="zh-CN" sz="3200" dirty="0">
                <a:solidFill>
                  <a:srgbClr val="B01F2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+ </a:t>
            </a:r>
            <a:r>
              <a:rPr lang="en-US" altLang="zh-CN" sz="3200" i="1" dirty="0">
                <a:solidFill>
                  <a:srgbClr val="B01F2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3200" baseline="-25000" dirty="0">
                <a:solidFill>
                  <a:srgbClr val="B01F2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3200" i="1" dirty="0">
                <a:solidFill>
                  <a:srgbClr val="B01F2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3200" baseline="-25000" dirty="0">
                <a:solidFill>
                  <a:srgbClr val="B01F2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3200" i="1" dirty="0">
                <a:solidFill>
                  <a:srgbClr val="B01F2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3200" baseline="-25000" dirty="0">
                <a:solidFill>
                  <a:srgbClr val="B01F2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zh-CN" altLang="en-US" sz="3200" dirty="0">
              <a:solidFill>
                <a:srgbClr val="B01F24"/>
              </a:solidFill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913711-8417-4F7C-B10D-A4E685A3C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62" y="3082241"/>
            <a:ext cx="7418672" cy="3200791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27D9705-FD95-40A3-92A4-0930FB1B1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033955"/>
              </p:ext>
            </p:extLst>
          </p:nvPr>
        </p:nvGraphicFramePr>
        <p:xfrm>
          <a:off x="8340436" y="982885"/>
          <a:ext cx="3338511" cy="511082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65660">
                  <a:extLst>
                    <a:ext uri="{9D8B030D-6E8A-4147-A177-3AD203B41FA5}">
                      <a16:colId xmlns:a16="http://schemas.microsoft.com/office/drawing/2014/main" val="4021876422"/>
                    </a:ext>
                  </a:extLst>
                </a:gridCol>
                <a:gridCol w="665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6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6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108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十进制数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二进制数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endParaRPr kumimoji="0" lang="zh-CN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endParaRPr kumimoji="0" lang="zh-CN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输出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901922"/>
                  </a:ext>
                </a:extLst>
              </a:tr>
              <a:tr h="5110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endParaRPr kumimoji="0" lang="zh-CN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R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i="1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kumimoji="0" lang="zh-CN" altLang="zh-CN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R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R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R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R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R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R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1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R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1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B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R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AB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148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3</a:t>
            </a:r>
            <a:r>
              <a:rPr lang="zh-CN" altLang="en-US" dirty="0"/>
              <a:t>：二选一多路选择器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615" y="1433016"/>
            <a:ext cx="11246694" cy="143569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/>
              <a:t>功能要求：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sz="2000" dirty="0"/>
              <a:t>设计一个选择器，其中</a:t>
            </a:r>
            <a:r>
              <a:rPr lang="en-US" altLang="zh-CN" sz="2000" dirty="0"/>
              <a:t>2</a:t>
            </a:r>
            <a:r>
              <a:rPr lang="zh-CN" altLang="en-US" sz="2000" dirty="0"/>
              <a:t>个数据输入为 </a:t>
            </a:r>
            <a:r>
              <a:rPr lang="en-US" altLang="zh-CN" sz="2000" i="1" dirty="0"/>
              <a:t>d</a:t>
            </a:r>
            <a:r>
              <a:rPr lang="en-US" altLang="zh-CN" sz="2000" baseline="-25000" dirty="0"/>
              <a:t>0 </a:t>
            </a:r>
            <a:r>
              <a:rPr lang="zh-CN" altLang="en-US" sz="2000" dirty="0"/>
              <a:t>和 </a:t>
            </a:r>
            <a:r>
              <a:rPr lang="en-US" altLang="zh-CN" sz="2000" i="1" dirty="0"/>
              <a:t>d</a:t>
            </a:r>
            <a:r>
              <a:rPr lang="en-US" altLang="zh-CN" sz="2000" baseline="-25000" dirty="0"/>
              <a:t>1</a:t>
            </a:r>
            <a:r>
              <a:rPr lang="zh-CN" altLang="en-US" sz="2000" dirty="0"/>
              <a:t>，一个选择输入为 </a:t>
            </a:r>
            <a:r>
              <a:rPr lang="en-US" altLang="zh-CN" sz="2000" i="1" dirty="0"/>
              <a:t>s</a:t>
            </a:r>
            <a:r>
              <a:rPr lang="zh-CN" altLang="en-US" sz="2000" dirty="0"/>
              <a:t>，当</a:t>
            </a:r>
            <a:r>
              <a:rPr lang="en-US" altLang="zh-CN" sz="2000" i="1" dirty="0"/>
              <a:t>s</a:t>
            </a:r>
            <a:r>
              <a:rPr lang="en-US" altLang="zh-CN" sz="2000" dirty="0"/>
              <a:t>=0 </a:t>
            </a:r>
            <a:r>
              <a:rPr lang="zh-CN" altLang="en-US" sz="2000" dirty="0"/>
              <a:t>是输出等于</a:t>
            </a:r>
            <a:r>
              <a:rPr lang="en-US" altLang="zh-CN" sz="2000" i="1" dirty="0"/>
              <a:t>d</a:t>
            </a:r>
            <a:r>
              <a:rPr lang="en-US" altLang="zh-CN" sz="2000" baseline="-25000" dirty="0"/>
              <a:t>0</a:t>
            </a:r>
            <a:r>
              <a:rPr lang="zh-CN" altLang="en-US" sz="2000" dirty="0"/>
              <a:t>，当 </a:t>
            </a:r>
            <a:r>
              <a:rPr lang="en-US" altLang="zh-CN" sz="2000" i="1" dirty="0"/>
              <a:t>s</a:t>
            </a:r>
            <a:r>
              <a:rPr lang="en-US" altLang="zh-CN" sz="2000" dirty="0"/>
              <a:t>=1 </a:t>
            </a:r>
            <a:r>
              <a:rPr lang="zh-CN" altLang="en-US" sz="2000" dirty="0"/>
              <a:t>时，输出等于 </a:t>
            </a:r>
            <a:r>
              <a:rPr lang="en-US" altLang="zh-CN" sz="2000" i="1" dirty="0"/>
              <a:t>d</a:t>
            </a:r>
            <a:r>
              <a:rPr lang="en-US" altLang="zh-CN" sz="2000" baseline="-25000" dirty="0"/>
              <a:t>1 </a:t>
            </a:r>
            <a:endParaRPr lang="en-US" altLang="zh-CN" sz="2000" dirty="0"/>
          </a:p>
        </p:txBody>
      </p:sp>
      <p:cxnSp>
        <p:nvCxnSpPr>
          <p:cNvPr id="9" name="直接箭头连接符 8"/>
          <p:cNvCxnSpPr>
            <a:cxnSpLocks/>
          </p:cNvCxnSpPr>
          <p:nvPr/>
        </p:nvCxnSpPr>
        <p:spPr>
          <a:xfrm>
            <a:off x="5825836" y="3948549"/>
            <a:ext cx="300679" cy="93477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cxnSpLocks/>
          </p:cNvCxnSpPr>
          <p:nvPr/>
        </p:nvCxnSpPr>
        <p:spPr>
          <a:xfrm flipH="1">
            <a:off x="9150927" y="3948549"/>
            <a:ext cx="429491" cy="93477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580137" y="4241986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000">
              <a:solidFill>
                <a:srgbClr val="B01F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518" y="2836780"/>
            <a:ext cx="1958083" cy="270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138" y="2836780"/>
            <a:ext cx="1958085" cy="2700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760" y="2836780"/>
            <a:ext cx="1958085" cy="270000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7566191" y="4241986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dirty="0">
              <a:solidFill>
                <a:srgbClr val="B01F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400056" y="5741670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</a:rPr>
              <a:t>s</a:t>
            </a:r>
            <a:r>
              <a:rPr lang="en-US" altLang="zh-CN" sz="2000" b="1" dirty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</a:rPr>
              <a:t>=0</a:t>
            </a:r>
            <a:r>
              <a:rPr lang="zh-CN" altLang="en-US" sz="2000" b="1" dirty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</a:rPr>
              <a:t>，</a:t>
            </a:r>
            <a:r>
              <a:rPr lang="en-US" altLang="zh-CN" sz="2000" b="1" dirty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</a:rPr>
              <a:t>y=</a:t>
            </a:r>
            <a:r>
              <a:rPr lang="en-US" altLang="zh-CN" sz="2000" b="1" i="1" dirty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</a:rPr>
              <a:t>d</a:t>
            </a:r>
            <a:r>
              <a:rPr lang="en-US" altLang="zh-CN" sz="2000" b="1" baseline="-25000" dirty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</a:rPr>
              <a:t>0</a:t>
            </a:r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5396988" y="5741670"/>
            <a:ext cx="1459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</a:rPr>
              <a:t>s</a:t>
            </a:r>
            <a:r>
              <a:rPr lang="en-US" altLang="zh-CN" sz="2000" b="1" dirty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</a:rPr>
              <a:t>=1</a:t>
            </a:r>
            <a:r>
              <a:rPr lang="zh-CN" altLang="en-US" sz="2000" b="1" dirty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</a:rPr>
              <a:t>，</a:t>
            </a:r>
            <a:r>
              <a:rPr lang="en-US" altLang="zh-CN" sz="2000" b="1" dirty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</a:rPr>
              <a:t>y=</a:t>
            </a:r>
            <a:r>
              <a:rPr lang="en-US" altLang="zh-CN" sz="2000" b="1" i="1" dirty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</a:rPr>
              <a:t>d</a:t>
            </a:r>
            <a:r>
              <a:rPr lang="en-US" altLang="zh-CN" sz="2000" b="1" baseline="-25000" dirty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</a:rPr>
              <a:t>1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2529768" y="5741670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</a:rPr>
              <a:t>2-1</a:t>
            </a:r>
            <a:r>
              <a:rPr lang="zh-CN" altLang="en-US" sz="2000" b="1" dirty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</a:rPr>
              <a:t>选择器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46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3A427-5242-49DD-B0CC-673F3331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内容提要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D20262-5975-4C52-8D30-C9F02F2AC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二进制和布尔代数</a:t>
            </a:r>
            <a:endParaRPr lang="en-US" altLang="zh-CN" dirty="0"/>
          </a:p>
          <a:p>
            <a:r>
              <a:rPr lang="zh-CN" altLang="en-US" dirty="0"/>
              <a:t>逻辑门电路</a:t>
            </a:r>
            <a:endParaRPr lang="en-US" altLang="zh-CN" dirty="0"/>
          </a:p>
          <a:p>
            <a:r>
              <a:rPr lang="zh-CN" altLang="en-US" dirty="0"/>
              <a:t>组合逻辑电路</a:t>
            </a:r>
            <a:endParaRPr lang="en-US" altLang="zh-CN" dirty="0"/>
          </a:p>
          <a:p>
            <a:r>
              <a:rPr lang="zh-CN" altLang="en-US" dirty="0"/>
              <a:t>时序逻辑电路</a:t>
            </a:r>
          </a:p>
        </p:txBody>
      </p:sp>
      <p:pic>
        <p:nvPicPr>
          <p:cNvPr id="71682" name="Picture 2" descr="https://image.slideserve.com/1304856/adders3-l.jpg">
            <a:extLst>
              <a:ext uri="{FF2B5EF4-FFF2-40B4-BE49-F238E27FC236}">
                <a16:creationId xmlns:a16="http://schemas.microsoft.com/office/drawing/2014/main" id="{D1134935-3B50-4307-A522-09108CED72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t="42329" r="1520" b="9256"/>
          <a:stretch/>
        </p:blipFill>
        <p:spPr bwMode="auto">
          <a:xfrm>
            <a:off x="4749554" y="3669998"/>
            <a:ext cx="6924582" cy="259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85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选择器设计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/>
              <a:t>第一步：真值表，第二步：表达式；第三步，电路图</a:t>
            </a:r>
            <a:endParaRPr lang="en-US" altLang="zh-CN" dirty="0"/>
          </a:p>
          <a:p>
            <a:pPr>
              <a:lnSpc>
                <a:spcPct val="130000"/>
              </a:lnSpc>
            </a:pPr>
            <a:endParaRPr lang="en-US" altLang="zh-CN" dirty="0"/>
          </a:p>
          <a:p>
            <a:pPr>
              <a:lnSpc>
                <a:spcPct val="130000"/>
              </a:lnSpc>
            </a:pPr>
            <a:endParaRPr lang="en-US" altLang="zh-CN" dirty="0"/>
          </a:p>
          <a:p>
            <a:pPr>
              <a:lnSpc>
                <a:spcPct val="130000"/>
              </a:lnSpc>
            </a:pPr>
            <a:endParaRPr lang="en-US" altLang="zh-CN" dirty="0"/>
          </a:p>
          <a:p>
            <a:pPr>
              <a:lnSpc>
                <a:spcPct val="130000"/>
              </a:lnSpc>
            </a:pPr>
            <a:endParaRPr lang="en-US" altLang="zh-CN" dirty="0"/>
          </a:p>
          <a:p>
            <a:pPr>
              <a:lnSpc>
                <a:spcPct val="130000"/>
              </a:lnSpc>
            </a:pPr>
            <a:endParaRPr lang="en-US" altLang="zh-CN" dirty="0"/>
          </a:p>
          <a:p>
            <a:pPr>
              <a:lnSpc>
                <a:spcPct val="130000"/>
              </a:lnSpc>
            </a:pPr>
            <a:endParaRPr lang="en-US" altLang="zh-CN" dirty="0"/>
          </a:p>
          <a:p>
            <a:pPr>
              <a:lnSpc>
                <a:spcPct val="130000"/>
              </a:lnSpc>
            </a:pPr>
            <a:endParaRPr lang="en-US" altLang="zh-CN" dirty="0"/>
          </a:p>
          <a:p>
            <a:pPr>
              <a:lnSpc>
                <a:spcPct val="130000"/>
              </a:lnSpc>
            </a:pPr>
            <a:endParaRPr lang="en-US" altLang="zh-CN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074813"/>
              </p:ext>
            </p:extLst>
          </p:nvPr>
        </p:nvGraphicFramePr>
        <p:xfrm>
          <a:off x="1541209" y="2077946"/>
          <a:ext cx="3237540" cy="4112505"/>
        </p:xfrm>
        <a:graphic>
          <a:graphicData uri="http://schemas.openxmlformats.org/drawingml/2006/table">
            <a:tbl>
              <a:tblPr/>
              <a:tblGrid>
                <a:gridCol w="809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3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6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</a:t>
                      </a:r>
                      <a:endParaRPr kumimoji="0" lang="zh-CN" altLang="zh-CN" sz="2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y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728652"/>
                  </a:ext>
                </a:extLst>
              </a:tr>
              <a:tr h="456945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45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45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45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45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6945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6945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945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B01F24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968579"/>
              </p:ext>
            </p:extLst>
          </p:nvPr>
        </p:nvGraphicFramePr>
        <p:xfrm>
          <a:off x="5290338" y="2258291"/>
          <a:ext cx="6091940" cy="68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85" name="Equation" r:id="rId4" imgW="2044440" imgH="228600" progId="Equation.DSMT4">
                  <p:embed/>
                </p:oleObj>
              </mc:Choice>
              <mc:Fallback>
                <p:oleObj name="Equation" r:id="rId4" imgW="2044440" imgH="22860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90338" y="2258291"/>
                        <a:ext cx="6091940" cy="682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曲线连接符 4"/>
          <p:cNvCxnSpPr>
            <a:cxnSpLocks/>
          </p:cNvCxnSpPr>
          <p:nvPr/>
        </p:nvCxnSpPr>
        <p:spPr>
          <a:xfrm flipV="1">
            <a:off x="5097404" y="2920792"/>
            <a:ext cx="1448869" cy="310031"/>
          </a:xfrm>
          <a:prstGeom prst="curvedConnector3">
            <a:avLst>
              <a:gd name="adj1" fmla="val 104027"/>
            </a:avLst>
          </a:prstGeom>
          <a:ln>
            <a:solidFill>
              <a:srgbClr val="B01F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15"/>
          <p:cNvCxnSpPr>
            <a:cxnSpLocks/>
          </p:cNvCxnSpPr>
          <p:nvPr/>
        </p:nvCxnSpPr>
        <p:spPr>
          <a:xfrm flipV="1">
            <a:off x="5097402" y="2957751"/>
            <a:ext cx="2882816" cy="1176447"/>
          </a:xfrm>
          <a:prstGeom prst="curvedConnector3">
            <a:avLst>
              <a:gd name="adj1" fmla="val 99741"/>
            </a:avLst>
          </a:prstGeom>
          <a:ln>
            <a:solidFill>
              <a:srgbClr val="B01F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cxnSpLocks/>
          </p:cNvCxnSpPr>
          <p:nvPr/>
        </p:nvCxnSpPr>
        <p:spPr>
          <a:xfrm flipV="1">
            <a:off x="5097402" y="3013963"/>
            <a:ext cx="4344471" cy="2493219"/>
          </a:xfrm>
          <a:prstGeom prst="curvedConnector3">
            <a:avLst>
              <a:gd name="adj1" fmla="val 102619"/>
            </a:avLst>
          </a:prstGeom>
          <a:ln>
            <a:solidFill>
              <a:srgbClr val="B01F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/>
          <p:cNvCxnSpPr>
            <a:cxnSpLocks/>
          </p:cNvCxnSpPr>
          <p:nvPr/>
        </p:nvCxnSpPr>
        <p:spPr>
          <a:xfrm flipV="1">
            <a:off x="5097402" y="2957751"/>
            <a:ext cx="5653725" cy="3058781"/>
          </a:xfrm>
          <a:prstGeom prst="curvedConnector3">
            <a:avLst>
              <a:gd name="adj1" fmla="val 100481"/>
            </a:avLst>
          </a:prstGeom>
          <a:ln>
            <a:solidFill>
              <a:srgbClr val="B01F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7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选择器设计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262298"/>
              </p:ext>
            </p:extLst>
          </p:nvPr>
        </p:nvGraphicFramePr>
        <p:xfrm>
          <a:off x="6944625" y="3576965"/>
          <a:ext cx="2244253" cy="664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84" name="Equation" r:id="rId4" imgW="838080" imgH="228600" progId="Equation.DSMT4">
                  <p:embed/>
                </p:oleObj>
              </mc:Choice>
              <mc:Fallback>
                <p:oleObj name="Equation" r:id="rId4" imgW="838080" imgH="22860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44625" y="3576965"/>
                        <a:ext cx="2244253" cy="664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9053619"/>
              </p:ext>
            </p:extLst>
          </p:nvPr>
        </p:nvGraphicFramePr>
        <p:xfrm>
          <a:off x="5065502" y="845598"/>
          <a:ext cx="6161190" cy="688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85" name="Equation" r:id="rId6" imgW="2044440" imgH="228600" progId="Equation.DSMT4">
                  <p:embed/>
                </p:oleObj>
              </mc:Choice>
              <mc:Fallback>
                <p:oleObj name="Equation" r:id="rId6" imgW="2044440" imgH="228600" progId="Equation.DSMT4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65502" y="845598"/>
                        <a:ext cx="6161190" cy="688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右箭头 13"/>
          <p:cNvSpPr/>
          <p:nvPr/>
        </p:nvSpPr>
        <p:spPr>
          <a:xfrm rot="5400000">
            <a:off x="7194708" y="2248635"/>
            <a:ext cx="1724454" cy="636275"/>
          </a:xfrm>
          <a:prstGeom prst="rightArrow">
            <a:avLst>
              <a:gd name="adj1" fmla="val 54356"/>
              <a:gd name="adj2" fmla="val 53266"/>
            </a:avLst>
          </a:prstGeom>
          <a:solidFill>
            <a:srgbClr val="00B05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3520" y="4348461"/>
            <a:ext cx="5700135" cy="1844765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791056"/>
              </p:ext>
            </p:extLst>
          </p:nvPr>
        </p:nvGraphicFramePr>
        <p:xfrm>
          <a:off x="914399" y="1505756"/>
          <a:ext cx="3353216" cy="4687470"/>
        </p:xfrm>
        <a:graphic>
          <a:graphicData uri="http://schemas.openxmlformats.org/drawingml/2006/table">
            <a:tbl>
              <a:tblPr/>
              <a:tblGrid>
                <a:gridCol w="838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3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08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</a:t>
                      </a:r>
                      <a:endParaRPr kumimoji="0" lang="zh-CN" altLang="zh-CN" sz="2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y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728652"/>
                  </a:ext>
                </a:extLst>
              </a:tr>
              <a:tr h="520830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830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830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830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830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830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830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830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B01F24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7830382" y="1845211"/>
            <a:ext cx="5004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化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45155B2-AC1E-4736-8EED-C6CF09EA865F}"/>
                  </a:ext>
                </a:extLst>
              </p:cNvPr>
              <p:cNvSpPr txBox="1"/>
              <p:nvPr/>
            </p:nvSpPr>
            <p:spPr>
              <a:xfrm>
                <a:off x="5423520" y="1705524"/>
                <a:ext cx="2315277" cy="16028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Sup>
                        <m:sSubSupPr>
                          <m:ctrlPr>
                            <a:rPr lang="en-US" altLang="zh-CN" sz="2400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B01F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B01F24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B01F2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B01F24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B01F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B01F24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B01F2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45155B2-AC1E-4736-8EED-C6CF09EA8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520" y="1705524"/>
                <a:ext cx="2315277" cy="1602811"/>
              </a:xfrm>
              <a:prstGeom prst="rect">
                <a:avLst/>
              </a:prstGeom>
              <a:blipFill>
                <a:blip r:embed="rId9"/>
                <a:stretch>
                  <a:fillRect l="-2902" b="-26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53B8FCE-6921-4189-8A5B-7C76CBED3E2F}"/>
                  </a:ext>
                </a:extLst>
              </p:cNvPr>
              <p:cNvSpPr txBox="1"/>
              <p:nvPr/>
            </p:nvSpPr>
            <p:spPr>
              <a:xfrm>
                <a:off x="8700066" y="1681840"/>
                <a:ext cx="2106987" cy="1602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400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B01F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B01F24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B01F24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B01F24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B01F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B01F24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B01F24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53B8FCE-6921-4189-8A5B-7C76CBED3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066" y="1681840"/>
                <a:ext cx="2106987" cy="1602811"/>
              </a:xfrm>
              <a:prstGeom prst="rect">
                <a:avLst/>
              </a:prstGeom>
              <a:blipFill>
                <a:blip r:embed="rId10"/>
                <a:stretch>
                  <a:fillRect l="-3179" b="-26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286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使用多个</a:t>
            </a:r>
            <a:r>
              <a:rPr lang="en-US" altLang="zh-CN" dirty="0"/>
              <a:t>2-1</a:t>
            </a:r>
            <a:r>
              <a:rPr lang="zh-CN" altLang="en-US" dirty="0"/>
              <a:t>选择器扩展</a:t>
            </a:r>
            <a:r>
              <a:rPr lang="en-US" altLang="zh-CN" dirty="0"/>
              <a:t>8-1</a:t>
            </a:r>
            <a:r>
              <a:rPr lang="zh-CN" altLang="en-US" dirty="0"/>
              <a:t>选择器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CB989D-038A-4BCF-87BC-7ADDF6284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037" y="1201479"/>
            <a:ext cx="8615914" cy="542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0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组合逻辑电路分析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615" y="1433016"/>
            <a:ext cx="4114630" cy="3050207"/>
          </a:xfrm>
        </p:spPr>
        <p:txBody>
          <a:bodyPr/>
          <a:lstStyle/>
          <a:p>
            <a:r>
              <a:rPr lang="zh-CN" altLang="en-US" dirty="0"/>
              <a:t>给定一个电路，给出它的真值表或者功能描述。</a:t>
            </a:r>
            <a:endParaRPr lang="en-US" altLang="zh-CN" dirty="0"/>
          </a:p>
          <a:p>
            <a:r>
              <a:rPr lang="zh-CN" altLang="en-US" dirty="0"/>
              <a:t>与组合逻辑电路综合是反向过程。</a:t>
            </a:r>
            <a:endParaRPr lang="en-US" altLang="zh-CN" dirty="0"/>
          </a:p>
          <a:p>
            <a:r>
              <a:rPr lang="zh-CN" altLang="en-US" dirty="0"/>
              <a:t>步骤：</a:t>
            </a:r>
            <a:endParaRPr lang="en-US" altLang="zh-CN" dirty="0"/>
          </a:p>
          <a:p>
            <a:pPr lvl="1"/>
            <a:r>
              <a:rPr lang="zh-CN" altLang="en-US" dirty="0"/>
              <a:t>写出逻辑表达式</a:t>
            </a:r>
            <a:endParaRPr lang="en-US" altLang="zh-CN" dirty="0"/>
          </a:p>
          <a:p>
            <a:pPr lvl="1"/>
            <a:r>
              <a:rPr lang="zh-CN" altLang="en-US" dirty="0"/>
              <a:t>画出真值表，进而分析功能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7151" r="4303" b="3556"/>
          <a:stretch/>
        </p:blipFill>
        <p:spPr>
          <a:xfrm>
            <a:off x="4886915" y="669187"/>
            <a:ext cx="4836837" cy="3468550"/>
          </a:xfrm>
          <a:prstGeom prst="rect">
            <a:avLst/>
          </a:prstGeom>
          <a:solidFill>
            <a:srgbClr val="00B050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18FD8E0-722A-4F85-87E1-049FF2046561}"/>
                  </a:ext>
                </a:extLst>
              </p:cNvPr>
              <p:cNvSpPr txBox="1"/>
              <p:nvPr/>
            </p:nvSpPr>
            <p:spPr>
              <a:xfrm>
                <a:off x="2910690" y="4920459"/>
                <a:ext cx="4836837" cy="430887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800" i="1" smtClean="0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800" i="1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𝑦𝑧</m:t>
                      </m:r>
                      <m:r>
                        <a:rPr lang="en-US" altLang="zh-CN" sz="2800" i="1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B01F24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800" i="1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>
                          <a:solidFill>
                            <a:srgbClr val="B01F24"/>
                          </a:solidFill>
                          <a:latin typeface="Cambria Math" panose="02040503050406030204" pitchFamily="18" charset="0"/>
                        </a:rPr>
                        <m:t>𝑥𝑦𝑧</m:t>
                      </m:r>
                    </m:oMath>
                  </m:oMathPara>
                </a14:m>
                <a:endParaRPr lang="zh-CN" altLang="en-US" sz="2800" dirty="0">
                  <a:solidFill>
                    <a:srgbClr val="B01F24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18FD8E0-722A-4F85-87E1-049FF2046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690" y="4920459"/>
                <a:ext cx="48368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BA3906C-5C42-44F8-AE2F-64A06E2C4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943417"/>
              </p:ext>
            </p:extLst>
          </p:nvPr>
        </p:nvGraphicFramePr>
        <p:xfrm>
          <a:off x="9491746" y="3551411"/>
          <a:ext cx="2002536" cy="2743200"/>
        </p:xfrm>
        <a:graphic>
          <a:graphicData uri="http://schemas.openxmlformats.org/drawingml/2006/table">
            <a:tbl>
              <a:tblPr/>
              <a:tblGrid>
                <a:gridCol w="500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0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0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66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</a:t>
                      </a:r>
                      <a:endParaRPr kumimoji="0" lang="zh-CN" altLang="zh-CN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y</a:t>
                      </a:r>
                      <a:endParaRPr kumimoji="0" lang="zh-CN" altLang="zh-CN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z</a:t>
                      </a:r>
                      <a:endParaRPr kumimoji="0" lang="zh-CN" altLang="zh-CN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</a:t>
                      </a:r>
                      <a:endParaRPr kumimoji="0" lang="zh-CN" altLang="zh-CN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728652"/>
                  </a:ext>
                </a:extLst>
              </a:tr>
              <a:tr h="256644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44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44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644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644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644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644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644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燕尾形箭头 12">
            <a:extLst>
              <a:ext uri="{FF2B5EF4-FFF2-40B4-BE49-F238E27FC236}">
                <a16:creationId xmlns:a16="http://schemas.microsoft.com/office/drawing/2014/main" id="{46FC891A-D32A-4C78-AC1B-CA7CC3B4FB5B}"/>
              </a:ext>
            </a:extLst>
          </p:cNvPr>
          <p:cNvSpPr/>
          <p:nvPr/>
        </p:nvSpPr>
        <p:spPr>
          <a:xfrm rot="7111617">
            <a:off x="5145073" y="4153654"/>
            <a:ext cx="610348" cy="490953"/>
          </a:xfrm>
          <a:prstGeom prst="notchedRightArrow">
            <a:avLst/>
          </a:prstGeom>
          <a:solidFill>
            <a:srgbClr val="00B05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燕尾形箭头 12">
            <a:extLst>
              <a:ext uri="{FF2B5EF4-FFF2-40B4-BE49-F238E27FC236}">
                <a16:creationId xmlns:a16="http://schemas.microsoft.com/office/drawing/2014/main" id="{65332DBB-7E18-426D-887A-EA41756A9E00}"/>
              </a:ext>
            </a:extLst>
          </p:cNvPr>
          <p:cNvSpPr/>
          <p:nvPr/>
        </p:nvSpPr>
        <p:spPr>
          <a:xfrm>
            <a:off x="8394125" y="4890425"/>
            <a:ext cx="610348" cy="490953"/>
          </a:xfrm>
          <a:prstGeom prst="notchedRightArrow">
            <a:avLst/>
          </a:prstGeom>
          <a:solidFill>
            <a:srgbClr val="00B05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1FB8968E-B8D0-43CB-9942-3DB0E8538B48}"/>
              </a:ext>
            </a:extLst>
          </p:cNvPr>
          <p:cNvSpPr txBox="1">
            <a:spLocks/>
          </p:cNvSpPr>
          <p:nvPr/>
        </p:nvSpPr>
        <p:spPr>
          <a:xfrm>
            <a:off x="439615" y="5749782"/>
            <a:ext cx="6307414" cy="572367"/>
          </a:xfrm>
          <a:prstGeom prst="rect">
            <a:avLst/>
          </a:prstGeom>
        </p:spPr>
        <p:txBody>
          <a:bodyPr/>
          <a:lstStyle>
            <a:lvl1pPr marL="266400" indent="-266400" algn="l" defTabSz="914400" rtl="0" eaLnBrk="1" latinLnBrk="0" hangingPunct="1">
              <a:lnSpc>
                <a:spcPct val="150000"/>
              </a:lnSpc>
              <a:spcBef>
                <a:spcPts val="720"/>
              </a:spcBef>
              <a:spcAft>
                <a:spcPts val="240"/>
              </a:spcAft>
              <a:buFont typeface="Wingdings" pitchFamily="2" charset="2"/>
              <a:buChar char=""/>
              <a:defRPr sz="20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1pPr>
            <a:lvl2pPr marL="712800" indent="-270000" algn="l" defTabSz="914400" rtl="0" eaLnBrk="1" latinLnBrk="0" hangingPunct="1">
              <a:lnSpc>
                <a:spcPct val="150000"/>
              </a:lnSpc>
              <a:spcBef>
                <a:spcPts val="36"/>
              </a:spcBef>
              <a:spcAft>
                <a:spcPts val="12"/>
              </a:spcAft>
              <a:buFont typeface="Arial" pitchFamily="34" charset="0"/>
              <a:buChar char="–"/>
              <a:defRPr sz="18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2pPr>
            <a:lvl3pPr marL="1072800" indent="-176400" algn="l" defTabSz="914400" rtl="0" eaLnBrk="1" latinLnBrk="0" hangingPunct="1">
              <a:lnSpc>
                <a:spcPct val="150000"/>
              </a:lnSpc>
              <a:spcBef>
                <a:spcPts val="36"/>
              </a:spcBef>
              <a:spcAft>
                <a:spcPts val="12"/>
              </a:spcAft>
              <a:buFont typeface="Arial" pitchFamily="34" charset="0"/>
              <a:buChar char="•"/>
              <a:defRPr sz="16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3pPr>
            <a:lvl4pPr marL="1440000" indent="-187200" algn="l" defTabSz="914400" rtl="0" eaLnBrk="1" latinLnBrk="0" hangingPunct="1">
              <a:lnSpc>
                <a:spcPct val="150000"/>
              </a:lnSpc>
              <a:spcBef>
                <a:spcPts val="504"/>
              </a:spcBef>
              <a:spcAft>
                <a:spcPts val="168"/>
              </a:spcAft>
              <a:buFont typeface="Arial" pitchFamily="34" charset="0"/>
              <a:buChar char="–"/>
              <a:defRPr sz="14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4"/>
              </a:spcBef>
              <a:spcAft>
                <a:spcPts val="168"/>
              </a:spcAft>
              <a:buFont typeface="Arial" pitchFamily="34" charset="0"/>
              <a:buChar char="»"/>
              <a:defRPr sz="14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70C0"/>
                </a:solidFill>
              </a:rPr>
              <a:t>逻辑函数的三种表示方法可以相互转换。</a:t>
            </a:r>
          </a:p>
        </p:txBody>
      </p:sp>
    </p:spTree>
    <p:extLst>
      <p:ext uri="{BB962C8B-B14F-4D97-AF65-F5344CB8AC3E}">
        <p14:creationId xmlns:p14="http://schemas.microsoft.com/office/powerpoint/2010/main" val="394858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汽车警报器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1218" y="1420316"/>
            <a:ext cx="9472796" cy="4831306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zh-CN" altLang="en-US" dirty="0"/>
              <a:t>输入：三个变量</a:t>
            </a:r>
            <a:r>
              <a:rPr lang="en-US" altLang="zh-CN" dirty="0"/>
              <a:t>D</a:t>
            </a:r>
            <a:r>
              <a:rPr lang="zh-CN" altLang="en-US" dirty="0"/>
              <a:t>，</a:t>
            </a:r>
            <a:r>
              <a:rPr lang="en-US" altLang="zh-CN" dirty="0"/>
              <a:t>V</a:t>
            </a:r>
            <a:r>
              <a:rPr lang="zh-CN" altLang="en-US" dirty="0"/>
              <a:t>，</a:t>
            </a:r>
            <a:r>
              <a:rPr lang="en-US" altLang="zh-CN" dirty="0"/>
              <a:t>M</a:t>
            </a:r>
          </a:p>
          <a:p>
            <a:pPr lvl="1">
              <a:lnSpc>
                <a:spcPct val="140000"/>
              </a:lnSpc>
            </a:pPr>
            <a:r>
              <a:rPr lang="en-US" altLang="zh-CN" dirty="0"/>
              <a:t>M</a:t>
            </a:r>
            <a:r>
              <a:rPr lang="zh-CN" altLang="en-US" dirty="0"/>
              <a:t>：警报器开关</a:t>
            </a:r>
            <a:endParaRPr lang="en-US" altLang="zh-CN" dirty="0"/>
          </a:p>
          <a:p>
            <a:pPr lvl="1">
              <a:lnSpc>
                <a:spcPct val="140000"/>
              </a:lnSpc>
            </a:pPr>
            <a:r>
              <a:rPr lang="en-US" altLang="zh-CN" dirty="0"/>
              <a:t>D</a:t>
            </a:r>
            <a:r>
              <a:rPr lang="zh-CN" altLang="en-US" dirty="0"/>
              <a:t>：门上的传感器检测到门被打开了</a:t>
            </a:r>
            <a:endParaRPr lang="en-US" altLang="zh-CN" dirty="0"/>
          </a:p>
          <a:p>
            <a:pPr lvl="1">
              <a:lnSpc>
                <a:spcPct val="140000"/>
              </a:lnSpc>
            </a:pPr>
            <a:r>
              <a:rPr lang="en-US" altLang="zh-CN" dirty="0"/>
              <a:t>V</a:t>
            </a:r>
            <a:r>
              <a:rPr lang="zh-CN" altLang="en-US" dirty="0"/>
              <a:t>：震动传感器检测到车辆的震动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zh-CN" altLang="en-US" dirty="0"/>
              <a:t>输出：报警信号</a:t>
            </a:r>
            <a:r>
              <a:rPr lang="en-US" altLang="zh-CN" dirty="0"/>
              <a:t>S</a:t>
            </a: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0070C0"/>
                </a:solidFill>
              </a:rPr>
              <a:t>问题：</a:t>
            </a:r>
            <a:endParaRPr lang="en-US" altLang="zh-CN" dirty="0">
              <a:solidFill>
                <a:srgbClr val="0070C0"/>
              </a:solidFill>
            </a:endParaRPr>
          </a:p>
          <a:p>
            <a:pPr lvl="1">
              <a:lnSpc>
                <a:spcPct val="140000"/>
              </a:lnSpc>
            </a:pPr>
            <a:r>
              <a:rPr lang="zh-CN" altLang="en-US" dirty="0">
                <a:solidFill>
                  <a:srgbClr val="0070C0"/>
                </a:solidFill>
              </a:rPr>
              <a:t>当一个小偷打开门后，报警信号被触发</a:t>
            </a:r>
            <a:endParaRPr lang="en-US" altLang="zh-CN" dirty="0">
              <a:solidFill>
                <a:srgbClr val="0070C0"/>
              </a:solidFill>
            </a:endParaRPr>
          </a:p>
          <a:p>
            <a:pPr lvl="1">
              <a:lnSpc>
                <a:spcPct val="140000"/>
              </a:lnSpc>
            </a:pPr>
            <a:r>
              <a:rPr lang="zh-CN" altLang="en-US" dirty="0">
                <a:solidFill>
                  <a:srgbClr val="0070C0"/>
                </a:solidFill>
              </a:rPr>
              <a:t>小偷迅速关上门，报警信号又被关闭了</a:t>
            </a:r>
            <a:endParaRPr lang="en-US" altLang="zh-CN" dirty="0">
              <a:solidFill>
                <a:srgbClr val="0070C0"/>
              </a:solidFill>
            </a:endParaRPr>
          </a:p>
          <a:p>
            <a:pPr lvl="1">
              <a:lnSpc>
                <a:spcPct val="140000"/>
              </a:lnSpc>
            </a:pPr>
            <a:r>
              <a:rPr lang="zh-CN" altLang="en-US" dirty="0">
                <a:solidFill>
                  <a:srgbClr val="0070C0"/>
                </a:solidFill>
              </a:rPr>
              <a:t>于是小偷可以毫无压力的在车内偷东西</a:t>
            </a:r>
            <a:endParaRPr lang="en-US" altLang="zh-CN" dirty="0">
              <a:solidFill>
                <a:srgbClr val="0070C0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B01F24"/>
                </a:solidFill>
              </a:rPr>
              <a:t>为什么会这样？</a:t>
            </a:r>
            <a:endParaRPr lang="en-US" altLang="zh-CN" dirty="0">
              <a:solidFill>
                <a:srgbClr val="B01F24"/>
              </a:solidFill>
            </a:endParaRPr>
          </a:p>
          <a:p>
            <a:pPr lvl="1">
              <a:lnSpc>
                <a:spcPct val="140000"/>
              </a:lnSpc>
            </a:pPr>
            <a:r>
              <a:rPr lang="zh-CN" altLang="en-US" dirty="0">
                <a:solidFill>
                  <a:srgbClr val="B01F24"/>
                </a:solidFill>
              </a:rPr>
              <a:t>因为这个报警器电路没有记忆功能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210111"/>
              </p:ext>
            </p:extLst>
          </p:nvPr>
        </p:nvGraphicFramePr>
        <p:xfrm>
          <a:off x="7251716" y="5254025"/>
          <a:ext cx="3312000" cy="997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33" name="Visio" r:id="rId4" imgW="1188755" imgH="365884" progId="Visio.Drawing.11">
                  <p:embed/>
                </p:oleObj>
              </mc:Choice>
              <mc:Fallback>
                <p:oleObj name="Visio" r:id="rId4" imgW="1188755" imgH="365884" progId="Visio.Drawing.11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1716" y="5254025"/>
                        <a:ext cx="3312000" cy="99759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B01F24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B815617-B73B-4259-BA1F-776C1FEB1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269040"/>
              </p:ext>
            </p:extLst>
          </p:nvPr>
        </p:nvGraphicFramePr>
        <p:xfrm>
          <a:off x="7251717" y="894479"/>
          <a:ext cx="3311999" cy="396153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824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0171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71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171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171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171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171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171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0171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0171"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indent="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70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3A427-5242-49DD-B0CC-673F3331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内容提要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D20262-5975-4C52-8D30-C9F02F2AC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二进制和布尔代数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逻辑门电路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组合逻辑电路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时序逻辑电路</a:t>
            </a:r>
          </a:p>
        </p:txBody>
      </p:sp>
      <p:pic>
        <p:nvPicPr>
          <p:cNvPr id="71682" name="Picture 2" descr="https://image.slideserve.com/1304856/adders3-l.jpg">
            <a:extLst>
              <a:ext uri="{FF2B5EF4-FFF2-40B4-BE49-F238E27FC236}">
                <a16:creationId xmlns:a16="http://schemas.microsoft.com/office/drawing/2014/main" id="{D1134935-3B50-4307-A522-09108CED72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t="42329" r="1520" b="9256"/>
          <a:stretch/>
        </p:blipFill>
        <p:spPr bwMode="auto">
          <a:xfrm>
            <a:off x="4749554" y="3669998"/>
            <a:ext cx="6924582" cy="259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91E0FA65-A751-404F-BAEB-8C1BBC2739A1}"/>
              </a:ext>
            </a:extLst>
          </p:cNvPr>
          <p:cNvSpPr/>
          <p:nvPr/>
        </p:nvSpPr>
        <p:spPr>
          <a:xfrm>
            <a:off x="7100454" y="1503219"/>
            <a:ext cx="4523509" cy="42048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数字逻辑电路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39615" y="1433016"/>
            <a:ext cx="6335258" cy="4932616"/>
          </a:xfrm>
        </p:spPr>
        <p:txBody>
          <a:bodyPr/>
          <a:lstStyle/>
          <a:p>
            <a:r>
              <a:rPr lang="zh-CN" altLang="en-US" dirty="0"/>
              <a:t>所有数字逻辑电路都可以被分成两类：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B01F24"/>
                </a:solidFill>
              </a:rPr>
              <a:t>组合逻辑电路：</a:t>
            </a:r>
            <a:r>
              <a:rPr lang="zh-CN" altLang="en-US" dirty="0"/>
              <a:t>输出只和当前的输入有关，即没有记忆功能。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B01F24"/>
                </a:solidFill>
              </a:rPr>
              <a:t>时序逻辑电路：</a:t>
            </a:r>
            <a:r>
              <a:rPr lang="zh-CN" altLang="en-US" dirty="0"/>
              <a:t>输出不仅和当前的输入有关，还和以前的输入有关，即具有记忆功能。</a:t>
            </a:r>
            <a:endParaRPr lang="en-US" altLang="zh-CN" dirty="0"/>
          </a:p>
          <a:p>
            <a:r>
              <a:rPr lang="zh-CN" altLang="en-US" dirty="0"/>
              <a:t>无论是组合逻辑电路，还是时序逻辑电路，都可以由最基本的与门，或门和非门组成。</a:t>
            </a:r>
            <a:endParaRPr lang="en-US" altLang="zh-CN" dirty="0"/>
          </a:p>
          <a:p>
            <a:r>
              <a:rPr lang="zh-CN" altLang="en-US" dirty="0"/>
              <a:t>所不同的是连接方式不一样，时序逻辑电路的基本门电路连接中，带有</a:t>
            </a:r>
            <a:r>
              <a:rPr lang="zh-CN" altLang="en-US" dirty="0">
                <a:solidFill>
                  <a:srgbClr val="0070C0"/>
                </a:solidFill>
              </a:rPr>
              <a:t>反馈回路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D6D6BF86-0BCC-47D9-AC2C-C8DDFBE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953" y="1826006"/>
            <a:ext cx="4142510" cy="2929268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FBF6D43B-94E1-4644-95D3-ADEDC5159279}"/>
              </a:ext>
            </a:extLst>
          </p:cNvPr>
          <p:cNvSpPr txBox="1"/>
          <p:nvPr/>
        </p:nvSpPr>
        <p:spPr>
          <a:xfrm>
            <a:off x="8478982" y="493731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</a:t>
            </a:r>
          </a:p>
        </p:txBody>
      </p:sp>
    </p:spTree>
    <p:extLst>
      <p:ext uri="{BB962C8B-B14F-4D97-AF65-F5344CB8AC3E}">
        <p14:creationId xmlns:p14="http://schemas.microsoft.com/office/powerpoint/2010/main" val="377705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9615" y="764293"/>
            <a:ext cx="11298116" cy="437186"/>
          </a:xfrm>
        </p:spPr>
        <p:txBody>
          <a:bodyPr/>
          <a:lstStyle/>
          <a:p>
            <a:r>
              <a:rPr lang="zh-CN" altLang="en-US" dirty="0"/>
              <a:t>如何使电路具有记忆功能：</a:t>
            </a:r>
            <a:r>
              <a:rPr lang="zh-CN" altLang="en-US" dirty="0">
                <a:solidFill>
                  <a:srgbClr val="C00000"/>
                </a:solidFill>
              </a:rPr>
              <a:t>引入反馈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615" y="3846533"/>
            <a:ext cx="10727149" cy="2417789"/>
          </a:xfrm>
        </p:spPr>
        <p:txBody>
          <a:bodyPr/>
          <a:lstStyle/>
          <a:p>
            <a:r>
              <a:rPr lang="en-US" altLang="zh-CN" dirty="0"/>
              <a:t>Q and Q’ </a:t>
            </a:r>
            <a:r>
              <a:rPr lang="zh-CN" altLang="en-US" dirty="0"/>
              <a:t>是对称的两个信号</a:t>
            </a:r>
            <a:endParaRPr lang="en-US" altLang="zh-CN" dirty="0"/>
          </a:p>
          <a:p>
            <a:pPr lvl="1"/>
            <a:r>
              <a:rPr lang="zh-CN" altLang="en-US" dirty="0"/>
              <a:t>假设</a:t>
            </a:r>
            <a:r>
              <a:rPr lang="en-US" altLang="zh-CN" dirty="0"/>
              <a:t>Q=0</a:t>
            </a:r>
            <a:r>
              <a:rPr lang="zh-CN" altLang="en-US" dirty="0"/>
              <a:t>，则下面的反相器输出</a:t>
            </a:r>
            <a:r>
              <a:rPr lang="en-US" altLang="zh-CN" dirty="0"/>
              <a:t>Q’=1</a:t>
            </a:r>
            <a:r>
              <a:rPr lang="zh-CN" altLang="en-US" dirty="0"/>
              <a:t>，作为上面反相器输入后</a:t>
            </a:r>
            <a:r>
              <a:rPr lang="en-US" altLang="zh-CN" dirty="0"/>
              <a:t>Q=0</a:t>
            </a:r>
            <a:r>
              <a:rPr lang="zh-CN" altLang="en-US" dirty="0"/>
              <a:t>；是一个稳定状态</a:t>
            </a:r>
            <a:endParaRPr lang="en-US" altLang="zh-CN" dirty="0"/>
          </a:p>
          <a:p>
            <a:pPr lvl="1"/>
            <a:r>
              <a:rPr lang="zh-CN" altLang="en-US" dirty="0"/>
              <a:t>假设</a:t>
            </a:r>
            <a:r>
              <a:rPr lang="en-US" altLang="zh-CN" dirty="0"/>
              <a:t>Q=1</a:t>
            </a:r>
            <a:r>
              <a:rPr lang="zh-CN" altLang="en-US" dirty="0"/>
              <a:t>，则下面的反相器输出</a:t>
            </a:r>
            <a:r>
              <a:rPr lang="en-US" altLang="zh-CN" dirty="0"/>
              <a:t>Q’=0</a:t>
            </a:r>
            <a:r>
              <a:rPr lang="zh-CN" altLang="en-US" dirty="0"/>
              <a:t>，作为上面反相器输入后</a:t>
            </a:r>
            <a:r>
              <a:rPr lang="en-US" altLang="zh-CN" dirty="0"/>
              <a:t>Q=1</a:t>
            </a:r>
            <a:r>
              <a:rPr lang="zh-CN" altLang="en-US" dirty="0"/>
              <a:t>；也是一个稳定状态</a:t>
            </a:r>
            <a:endParaRPr lang="en-US" altLang="zh-CN" dirty="0"/>
          </a:p>
          <a:p>
            <a:r>
              <a:rPr lang="zh-CN" altLang="en-US" dirty="0"/>
              <a:t>这一电路就具有了记忆功能，能够记住电路的状态</a:t>
            </a:r>
            <a:endParaRPr lang="en-US" altLang="zh-CN" dirty="0"/>
          </a:p>
          <a:p>
            <a:r>
              <a:rPr lang="zh-CN" altLang="en-US" dirty="0">
                <a:solidFill>
                  <a:srgbClr val="0070C0"/>
                </a:solidFill>
              </a:rPr>
              <a:t>双稳态电路的缺点：</a:t>
            </a:r>
            <a:r>
              <a:rPr lang="zh-CN" altLang="en-US" dirty="0"/>
              <a:t>虽然能够记住电路状态，但是</a:t>
            </a:r>
            <a:r>
              <a:rPr lang="zh-CN" altLang="en-US" dirty="0">
                <a:solidFill>
                  <a:srgbClr val="B01F24"/>
                </a:solidFill>
              </a:rPr>
              <a:t>不能改变电路状态</a:t>
            </a:r>
            <a:endParaRPr lang="en-US" altLang="zh-CN" dirty="0">
              <a:solidFill>
                <a:srgbClr val="B01F24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30376" y="1416506"/>
            <a:ext cx="790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endParaRPr lang="zh-CN" altLang="en-US" sz="36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84305" y="3029637"/>
            <a:ext cx="790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1</a:t>
            </a:r>
            <a:endParaRPr lang="zh-CN" altLang="en-US" sz="36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443489" y="3060414"/>
            <a:ext cx="723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endParaRPr lang="zh-CN" altLang="en-US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379772" y="1416506"/>
            <a:ext cx="723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1</a:t>
            </a:r>
            <a:endParaRPr lang="zh-CN" altLang="en-US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473" y="1380191"/>
            <a:ext cx="3824898" cy="236650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511" y="1367519"/>
            <a:ext cx="3824899" cy="236650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497350" y="460848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双稳态电路</a:t>
            </a:r>
          </a:p>
        </p:txBody>
      </p:sp>
      <p:sp>
        <p:nvSpPr>
          <p:cNvPr id="5" name="右大括号 4"/>
          <p:cNvSpPr/>
          <p:nvPr/>
        </p:nvSpPr>
        <p:spPr>
          <a:xfrm>
            <a:off x="10199717" y="4538748"/>
            <a:ext cx="297634" cy="532015"/>
          </a:xfrm>
          <a:prstGeom prst="rightBrace">
            <a:avLst>
              <a:gd name="adj1" fmla="val 44641"/>
              <a:gd name="adj2" fmla="val 50000"/>
            </a:avLst>
          </a:prstGeom>
          <a:ln w="12700">
            <a:solidFill>
              <a:srgbClr val="B01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EAD75FD-1191-4789-8512-4DD581221850}"/>
              </a:ext>
            </a:extLst>
          </p:cNvPr>
          <p:cNvSpPr txBox="1">
            <a:spLocks noChangeAspect="1"/>
          </p:cNvSpPr>
          <p:nvPr/>
        </p:nvSpPr>
        <p:spPr>
          <a:xfrm>
            <a:off x="2150360" y="129271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3FA66C3-7232-42A5-8930-EED8799B2D02}"/>
              </a:ext>
            </a:extLst>
          </p:cNvPr>
          <p:cNvSpPr txBox="1">
            <a:spLocks noChangeAspect="1"/>
          </p:cNvSpPr>
          <p:nvPr/>
        </p:nvSpPr>
        <p:spPr>
          <a:xfrm>
            <a:off x="3242293" y="127800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3FA66C3-7232-42A5-8930-EED8799B2D02}"/>
              </a:ext>
            </a:extLst>
          </p:cNvPr>
          <p:cNvSpPr txBox="1">
            <a:spLocks noChangeAspect="1"/>
          </p:cNvSpPr>
          <p:nvPr/>
        </p:nvSpPr>
        <p:spPr>
          <a:xfrm>
            <a:off x="2156711" y="294772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AD75FD-1191-4789-8512-4DD581221850}"/>
              </a:ext>
            </a:extLst>
          </p:cNvPr>
          <p:cNvSpPr txBox="1">
            <a:spLocks noChangeAspect="1"/>
          </p:cNvSpPr>
          <p:nvPr/>
        </p:nvSpPr>
        <p:spPr>
          <a:xfrm>
            <a:off x="3223536" y="2951063"/>
            <a:ext cx="312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EAD75FD-1191-4789-8512-4DD581221850}"/>
              </a:ext>
            </a:extLst>
          </p:cNvPr>
          <p:cNvSpPr txBox="1">
            <a:spLocks noChangeAspect="1"/>
          </p:cNvSpPr>
          <p:nvPr/>
        </p:nvSpPr>
        <p:spPr>
          <a:xfrm>
            <a:off x="7385035" y="127550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3FA66C3-7232-42A5-8930-EED8799B2D02}"/>
              </a:ext>
            </a:extLst>
          </p:cNvPr>
          <p:cNvSpPr txBox="1">
            <a:spLocks noChangeAspect="1"/>
          </p:cNvSpPr>
          <p:nvPr/>
        </p:nvSpPr>
        <p:spPr>
          <a:xfrm>
            <a:off x="8476968" y="126079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3FA66C3-7232-42A5-8930-EED8799B2D02}"/>
              </a:ext>
            </a:extLst>
          </p:cNvPr>
          <p:cNvSpPr txBox="1">
            <a:spLocks noChangeAspect="1"/>
          </p:cNvSpPr>
          <p:nvPr/>
        </p:nvSpPr>
        <p:spPr>
          <a:xfrm>
            <a:off x="7391386" y="293051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EAD75FD-1191-4789-8512-4DD581221850}"/>
              </a:ext>
            </a:extLst>
          </p:cNvPr>
          <p:cNvSpPr txBox="1">
            <a:spLocks noChangeAspect="1"/>
          </p:cNvSpPr>
          <p:nvPr/>
        </p:nvSpPr>
        <p:spPr>
          <a:xfrm>
            <a:off x="8458211" y="2933852"/>
            <a:ext cx="312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81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SR</a:t>
            </a:r>
            <a:r>
              <a:rPr lang="zh-CN" altLang="en-US"/>
              <a:t>锁存器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615" y="5174673"/>
            <a:ext cx="11378312" cy="1194955"/>
          </a:xfrm>
        </p:spPr>
        <p:txBody>
          <a:bodyPr/>
          <a:lstStyle/>
          <a:p>
            <a:r>
              <a:rPr lang="en-US" altLang="zh-CN" dirty="0"/>
              <a:t>SR</a:t>
            </a:r>
            <a:r>
              <a:rPr lang="zh-CN" altLang="en-US" dirty="0"/>
              <a:t>锁存器把双稳态电路中的</a:t>
            </a:r>
            <a:r>
              <a:rPr lang="zh-CN" altLang="en-US" dirty="0">
                <a:solidFill>
                  <a:srgbClr val="B01F24"/>
                </a:solidFill>
              </a:rPr>
              <a:t>非门</a:t>
            </a:r>
            <a:r>
              <a:rPr lang="zh-CN" altLang="en-US" dirty="0">
                <a:solidFill>
                  <a:srgbClr val="0070C0"/>
                </a:solidFill>
              </a:rPr>
              <a:t>换成了</a:t>
            </a:r>
            <a:r>
              <a:rPr lang="zh-CN" altLang="en-US" dirty="0">
                <a:solidFill>
                  <a:srgbClr val="B01F24"/>
                </a:solidFill>
              </a:rPr>
              <a:t>与非门</a:t>
            </a:r>
            <a:r>
              <a:rPr lang="zh-CN" altLang="en-US" dirty="0"/>
              <a:t>，使得与非门的输入可以作为外部输入，用于改变电路状态。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10246" name="矩形 7"/>
          <p:cNvSpPr>
            <a:spLocks noChangeArrowheads="1"/>
          </p:cNvSpPr>
          <p:nvPr/>
        </p:nvSpPr>
        <p:spPr bwMode="auto">
          <a:xfrm>
            <a:off x="5934518" y="4334706"/>
            <a:ext cx="12838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lvl="1" algn="ctr">
              <a:spcBef>
                <a:spcPct val="0"/>
              </a:spcBef>
              <a:buClrTx/>
              <a:buNone/>
            </a:pP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电路图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7" name="矩形 14"/>
          <p:cNvSpPr>
            <a:spLocks noChangeArrowheads="1"/>
          </p:cNvSpPr>
          <p:nvPr/>
        </p:nvSpPr>
        <p:spPr bwMode="auto">
          <a:xfrm>
            <a:off x="10062408" y="4334706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83" y="1972531"/>
            <a:ext cx="3308390" cy="176518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下箭头 5"/>
          <p:cNvSpPr/>
          <p:nvPr/>
        </p:nvSpPr>
        <p:spPr>
          <a:xfrm rot="16200000">
            <a:off x="3969372" y="2637716"/>
            <a:ext cx="363681" cy="49876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518" y="2031696"/>
            <a:ext cx="2813409" cy="14727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A9B7FC-3276-478E-8122-CC446E218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979" y="1765303"/>
            <a:ext cx="4183460" cy="224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1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SR</a:t>
            </a:r>
            <a:r>
              <a:rPr lang="zh-CN" altLang="en-US"/>
              <a:t>锁存器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615" y="4632463"/>
            <a:ext cx="9774399" cy="1879358"/>
          </a:xfrm>
        </p:spPr>
        <p:txBody>
          <a:bodyPr/>
          <a:lstStyle/>
          <a:p>
            <a:r>
              <a:rPr lang="zh-CN" altLang="en-US" dirty="0"/>
              <a:t>若 </a:t>
            </a:r>
            <a:r>
              <a:rPr lang="en-US" altLang="zh-CN" dirty="0"/>
              <a:t>S’=1 </a:t>
            </a:r>
            <a:r>
              <a:rPr lang="zh-CN" altLang="en-US" dirty="0"/>
              <a:t>且 </a:t>
            </a:r>
            <a:r>
              <a:rPr lang="en-US" altLang="zh-CN" dirty="0"/>
              <a:t>R’=1</a:t>
            </a:r>
            <a:r>
              <a:rPr lang="zh-CN" altLang="en-US" dirty="0"/>
              <a:t>，则退化为双稳态电路。</a:t>
            </a:r>
            <a:endParaRPr lang="en-US" altLang="zh-CN" dirty="0"/>
          </a:p>
          <a:p>
            <a:r>
              <a:rPr lang="zh-CN" altLang="en-US" dirty="0"/>
              <a:t>若两者中间有一个为</a:t>
            </a:r>
            <a:r>
              <a:rPr lang="en-US" altLang="zh-CN" dirty="0"/>
              <a:t>0</a:t>
            </a:r>
            <a:r>
              <a:rPr lang="zh-CN" altLang="en-US" dirty="0"/>
              <a:t>，如 </a:t>
            </a:r>
            <a:r>
              <a:rPr lang="en-US" altLang="zh-CN" dirty="0"/>
              <a:t>S’=0</a:t>
            </a:r>
            <a:r>
              <a:rPr lang="zh-CN" altLang="en-US" dirty="0"/>
              <a:t>，则 </a:t>
            </a:r>
            <a:r>
              <a:rPr lang="en-US" altLang="zh-CN" dirty="0"/>
              <a:t>Q </a:t>
            </a:r>
            <a:r>
              <a:rPr lang="zh-CN" altLang="en-US" dirty="0"/>
              <a:t>被置为</a:t>
            </a:r>
            <a:r>
              <a:rPr lang="en-US" altLang="zh-CN" dirty="0"/>
              <a:t>1</a:t>
            </a:r>
            <a:r>
              <a:rPr lang="zh-CN" altLang="en-US" dirty="0"/>
              <a:t>；如 </a:t>
            </a:r>
            <a:r>
              <a:rPr lang="en-US" altLang="zh-CN" dirty="0"/>
              <a:t>R’=0</a:t>
            </a:r>
            <a:r>
              <a:rPr lang="zh-CN" altLang="en-US" dirty="0"/>
              <a:t>，则 </a:t>
            </a:r>
            <a:r>
              <a:rPr lang="en-US" altLang="zh-CN" dirty="0"/>
              <a:t>Q’=1</a:t>
            </a:r>
          </a:p>
          <a:p>
            <a:r>
              <a:rPr lang="zh-CN" altLang="en-US" dirty="0"/>
              <a:t>若</a:t>
            </a:r>
            <a:r>
              <a:rPr lang="zh-CN" altLang="en-US" dirty="0">
                <a:solidFill>
                  <a:srgbClr val="0070C0"/>
                </a:solidFill>
              </a:rPr>
              <a:t>两者均为</a:t>
            </a:r>
            <a:r>
              <a:rPr lang="en-US" altLang="zh-CN" dirty="0">
                <a:solidFill>
                  <a:srgbClr val="0070C0"/>
                </a:solidFill>
              </a:rPr>
              <a:t>0</a:t>
            </a:r>
            <a:r>
              <a:rPr lang="zh-CN" altLang="en-US" dirty="0"/>
              <a:t>，则系统状态可能会进入不稳定或不确定，应予以避免。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15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7" r="10823"/>
          <a:stretch/>
        </p:blipFill>
        <p:spPr bwMode="auto">
          <a:xfrm>
            <a:off x="8382865" y="2400139"/>
            <a:ext cx="2337955" cy="204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7" r="10823"/>
          <a:stretch/>
        </p:blipFill>
        <p:spPr bwMode="auto">
          <a:xfrm>
            <a:off x="4998208" y="2397238"/>
            <a:ext cx="2337955" cy="204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7" r="10823"/>
          <a:stretch/>
        </p:blipFill>
        <p:spPr bwMode="auto">
          <a:xfrm>
            <a:off x="1654600" y="2419791"/>
            <a:ext cx="2337955" cy="204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/>
          <p:cNvSpPr txBox="1"/>
          <p:nvPr/>
        </p:nvSpPr>
        <p:spPr>
          <a:xfrm>
            <a:off x="2190257" y="41224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B01F24"/>
                </a:solidFill>
              </a:rPr>
              <a:t>1</a:t>
            </a:r>
            <a:endParaRPr lang="zh-CN" altLang="en-US" sz="2000" dirty="0">
              <a:solidFill>
                <a:srgbClr val="B01F24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190257" y="230243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B01F24"/>
                </a:solidFill>
              </a:rPr>
              <a:t>1</a:t>
            </a:r>
            <a:endParaRPr lang="zh-CN" altLang="en-US" sz="2000" dirty="0">
              <a:solidFill>
                <a:srgbClr val="B01F24"/>
              </a:solidFill>
            </a:endParaRPr>
          </a:p>
        </p:txBody>
      </p:sp>
      <p:pic>
        <p:nvPicPr>
          <p:cNvPr id="20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4" t="5934" r="8841"/>
          <a:stretch/>
        </p:blipFill>
        <p:spPr bwMode="auto">
          <a:xfrm>
            <a:off x="3996303" y="726579"/>
            <a:ext cx="1865898" cy="1184277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下箭头 5"/>
          <p:cNvSpPr/>
          <p:nvPr/>
        </p:nvSpPr>
        <p:spPr>
          <a:xfrm rot="13671008">
            <a:off x="3514044" y="1843143"/>
            <a:ext cx="331121" cy="442366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660439" y="227798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B01F24"/>
                </a:solidFill>
              </a:rPr>
              <a:t>0</a:t>
            </a:r>
            <a:endParaRPr lang="zh-CN" altLang="en-US" sz="2000" dirty="0">
              <a:solidFill>
                <a:srgbClr val="B01F24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021652" y="227798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1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021652" y="412621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B01F24"/>
                </a:solidFill>
              </a:rPr>
              <a:t>0</a:t>
            </a:r>
            <a:endParaRPr lang="zh-CN" altLang="en-US" sz="2000" dirty="0">
              <a:solidFill>
                <a:srgbClr val="B01F24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672406" y="41121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</a:rPr>
              <a:t>1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976351" y="230243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</a:rPr>
              <a:t>1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383105" y="41614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1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978438" y="41614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B01F24"/>
                </a:solidFill>
              </a:rPr>
              <a:t>0</a:t>
            </a:r>
            <a:endParaRPr lang="zh-CN" altLang="en-US" sz="2000" dirty="0">
              <a:solidFill>
                <a:srgbClr val="B01F24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383105" y="232042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B01F24"/>
                </a:solidFill>
              </a:rPr>
              <a:t>0</a:t>
            </a:r>
            <a:endParaRPr lang="zh-CN" altLang="en-US" sz="2000" dirty="0">
              <a:solidFill>
                <a:srgbClr val="B01F24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712" y="764293"/>
            <a:ext cx="2262271" cy="118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模拟与数字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615" y="4270598"/>
            <a:ext cx="11298116" cy="2095034"/>
          </a:xfrm>
        </p:spPr>
        <p:txBody>
          <a:bodyPr/>
          <a:lstStyle/>
          <a:p>
            <a:r>
              <a:rPr lang="zh-CN" altLang="en-US" dirty="0"/>
              <a:t>我们可对我们的模拟世界进行数字抽象，只使用两个值 </a:t>
            </a:r>
            <a:r>
              <a:rPr lang="en-US" altLang="zh-CN" dirty="0"/>
              <a:t>0 </a:t>
            </a:r>
            <a:r>
              <a:rPr lang="zh-CN" altLang="en-US" dirty="0"/>
              <a:t>和 </a:t>
            </a:r>
            <a:r>
              <a:rPr lang="en-US" altLang="zh-CN" dirty="0"/>
              <a:t>1 </a:t>
            </a:r>
            <a:r>
              <a:rPr lang="zh-CN" altLang="en-US" dirty="0"/>
              <a:t>而不是使用无限连续的模拟值来表征我们的世界。</a:t>
            </a:r>
            <a:endParaRPr lang="en-US" altLang="zh-CN" dirty="0"/>
          </a:p>
          <a:p>
            <a:r>
              <a:rPr lang="zh-CN" altLang="en-US" dirty="0"/>
              <a:t>因为只有两个值，我们称为二进制值。</a:t>
            </a:r>
            <a:r>
              <a:rPr lang="en-US" altLang="zh-CN" dirty="0"/>
              <a:t>0 </a:t>
            </a:r>
            <a:r>
              <a:rPr lang="zh-CN" altLang="en-US" dirty="0"/>
              <a:t>或 </a:t>
            </a:r>
            <a:r>
              <a:rPr lang="en-US" altLang="zh-CN" dirty="0"/>
              <a:t>1</a:t>
            </a:r>
            <a:r>
              <a:rPr lang="zh-CN" altLang="en-US" dirty="0"/>
              <a:t>，是一个二进制数字</a:t>
            </a:r>
            <a:r>
              <a:rPr lang="en-US" altLang="zh-CN" dirty="0"/>
              <a:t>(binary digit)</a:t>
            </a:r>
            <a:r>
              <a:rPr lang="zh-CN" altLang="en-US" dirty="0"/>
              <a:t>，简称比特 </a:t>
            </a:r>
            <a:r>
              <a:rPr lang="en-US" altLang="zh-CN" dirty="0"/>
              <a:t>(bit)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770" y="1424218"/>
            <a:ext cx="4799342" cy="262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7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SR</a:t>
            </a:r>
            <a:r>
              <a:rPr lang="zh-CN" altLang="en-US" dirty="0"/>
              <a:t>锁存器状态表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884" y="4137688"/>
            <a:ext cx="3079231" cy="16119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873" y="1201479"/>
            <a:ext cx="6186055" cy="47743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B4A320A-2139-4C2A-B094-4EB7DA882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248" y="1538241"/>
            <a:ext cx="3938899" cy="211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0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现态和次态的概念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</a:t>
            </a:r>
            <a:r>
              <a:rPr lang="zh-CN" altLang="en-US"/>
              <a:t>态 </a:t>
            </a:r>
            <a:r>
              <a:rPr lang="en-US" altLang="zh-CN" i="1">
                <a:solidFill>
                  <a:srgbClr val="B01F24"/>
                </a:solidFill>
              </a:rPr>
              <a:t>Q</a:t>
            </a:r>
            <a:r>
              <a:rPr lang="en-US" altLang="zh-CN" i="1" baseline="30000"/>
              <a:t> </a:t>
            </a:r>
            <a:r>
              <a:rPr lang="zh-CN" altLang="en-US"/>
              <a:t>    </a:t>
            </a:r>
            <a:r>
              <a:rPr lang="en-US" altLang="zh-CN" dirty="0"/>
              <a:t>	</a:t>
            </a:r>
            <a:r>
              <a:rPr lang="zh-CN" altLang="en-US" dirty="0"/>
              <a:t>锁存器接收输入信号</a:t>
            </a:r>
            <a:r>
              <a:rPr lang="zh-CN" altLang="en-US" dirty="0">
                <a:solidFill>
                  <a:srgbClr val="0070C0"/>
                </a:solidFill>
              </a:rPr>
              <a:t>之前</a:t>
            </a:r>
            <a:r>
              <a:rPr lang="zh-CN" altLang="en-US" dirty="0"/>
              <a:t>的状态。</a:t>
            </a:r>
          </a:p>
          <a:p>
            <a:r>
              <a:rPr lang="zh-CN" altLang="en-US" dirty="0"/>
              <a:t>次</a:t>
            </a:r>
            <a:r>
              <a:rPr lang="zh-CN" altLang="en-US"/>
              <a:t>态</a:t>
            </a:r>
            <a:r>
              <a:rPr lang="zh-CN" altLang="en-US">
                <a:solidFill>
                  <a:srgbClr val="B01F24"/>
                </a:solidFill>
              </a:rPr>
              <a:t> </a:t>
            </a:r>
            <a:r>
              <a:rPr lang="en-US" altLang="zh-CN" i="1">
                <a:solidFill>
                  <a:srgbClr val="B01F24"/>
                </a:solidFill>
              </a:rPr>
              <a:t>Q</a:t>
            </a:r>
            <a:r>
              <a:rPr lang="en-US" altLang="zh-CN" i="1" baseline="-25000">
                <a:solidFill>
                  <a:srgbClr val="B01F24"/>
                </a:solidFill>
              </a:rPr>
              <a:t>next</a:t>
            </a:r>
            <a:r>
              <a:rPr lang="en-US" altLang="zh-CN" baseline="30000">
                <a:solidFill>
                  <a:srgbClr val="B01F24"/>
                </a:solidFill>
              </a:rPr>
              <a:t> </a:t>
            </a:r>
            <a:r>
              <a:rPr lang="en-US" altLang="zh-CN" dirty="0"/>
              <a:t>	</a:t>
            </a:r>
            <a:r>
              <a:rPr lang="zh-CN" altLang="en-US" dirty="0"/>
              <a:t>锁存器接收输入信号</a:t>
            </a:r>
            <a:r>
              <a:rPr lang="zh-CN" altLang="en-US" dirty="0">
                <a:solidFill>
                  <a:srgbClr val="0070C0"/>
                </a:solidFill>
              </a:rPr>
              <a:t>之后</a:t>
            </a:r>
            <a:r>
              <a:rPr lang="zh-CN" altLang="en-US" dirty="0"/>
              <a:t>的状态。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444" y="840493"/>
            <a:ext cx="2920080" cy="1528634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496290" y="2701636"/>
          <a:ext cx="9192491" cy="35467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8126">
                  <a:extLst>
                    <a:ext uri="{9D8B030D-6E8A-4147-A177-3AD203B41FA5}">
                      <a16:colId xmlns:a16="http://schemas.microsoft.com/office/drawing/2014/main" val="144542695"/>
                    </a:ext>
                  </a:extLst>
                </a:gridCol>
                <a:gridCol w="1448126">
                  <a:extLst>
                    <a:ext uri="{9D8B030D-6E8A-4147-A177-3AD203B41FA5}">
                      <a16:colId xmlns:a16="http://schemas.microsoft.com/office/drawing/2014/main" val="443452739"/>
                    </a:ext>
                  </a:extLst>
                </a:gridCol>
                <a:gridCol w="1448126">
                  <a:extLst>
                    <a:ext uri="{9D8B030D-6E8A-4147-A177-3AD203B41FA5}">
                      <a16:colId xmlns:a16="http://schemas.microsoft.com/office/drawing/2014/main" val="1859965180"/>
                    </a:ext>
                  </a:extLst>
                </a:gridCol>
                <a:gridCol w="1671535">
                  <a:extLst>
                    <a:ext uri="{9D8B030D-6E8A-4147-A177-3AD203B41FA5}">
                      <a16:colId xmlns:a16="http://schemas.microsoft.com/office/drawing/2014/main" val="3456512730"/>
                    </a:ext>
                  </a:extLst>
                </a:gridCol>
                <a:gridCol w="3176578">
                  <a:extLst>
                    <a:ext uri="{9D8B030D-6E8A-4147-A177-3AD203B41FA5}">
                      <a16:colId xmlns:a16="http://schemas.microsoft.com/office/drawing/2014/main" val="1337312135"/>
                    </a:ext>
                  </a:extLst>
                </a:gridCol>
              </a:tblGrid>
              <a:tr h="4653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4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S'</a:t>
                      </a:r>
                      <a:endParaRPr lang="zh-CN" sz="2400" i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4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R'</a:t>
                      </a:r>
                      <a:endParaRPr lang="zh-CN" sz="2400" i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4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endParaRPr lang="zh-CN" sz="2400" i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400" i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2400" i="1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next</a:t>
                      </a:r>
                      <a:endParaRPr lang="zh-CN" sz="2400" i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zh-CN" altLang="en-US" sz="2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功能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421837"/>
                  </a:ext>
                </a:extLst>
              </a:tr>
              <a:tr h="3851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zh-CN" altLang="en-US" sz="2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不定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0255309"/>
                  </a:ext>
                </a:extLst>
              </a:tr>
              <a:tr h="3851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1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20731"/>
                  </a:ext>
                </a:extLst>
              </a:tr>
              <a:tr h="3851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4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altLang="zh-CN" sz="2400" i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2400" i="1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next</a:t>
                      </a:r>
                      <a:r>
                        <a:rPr lang="en-US" altLang="zh-CN" sz="2400" i="1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 1     </a:t>
                      </a:r>
                      <a:r>
                        <a:rPr lang="zh-CN" altLang="en-US" sz="2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置</a:t>
                      </a:r>
                      <a:r>
                        <a:rPr lang="en-US" altLang="zh-CN" sz="2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48384"/>
                  </a:ext>
                </a:extLst>
              </a:tr>
              <a:tr h="3851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1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1913397"/>
                  </a:ext>
                </a:extLst>
              </a:tr>
              <a:tr h="3851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4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altLang="zh-CN" sz="2400" i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2400" i="1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next</a:t>
                      </a:r>
                      <a:r>
                        <a:rPr lang="en-US" altLang="zh-CN" sz="24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4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0     </a:t>
                      </a:r>
                      <a:r>
                        <a:rPr lang="zh-CN" altLang="en-US" sz="2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置</a:t>
                      </a:r>
                      <a:r>
                        <a:rPr lang="en-US" altLang="zh-CN" sz="2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130521"/>
                  </a:ext>
                </a:extLst>
              </a:tr>
              <a:tr h="3851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1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617061"/>
                  </a:ext>
                </a:extLst>
              </a:tr>
              <a:tr h="3851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4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altLang="zh-CN" sz="2400" i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2400" i="1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next</a:t>
                      </a:r>
                      <a:r>
                        <a:rPr lang="en-US" altLang="zh-CN" sz="2400" i="1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4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2400" i="1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24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zh-CN" altLang="en-US" sz="2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保持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777253"/>
                  </a:ext>
                </a:extLst>
              </a:tr>
              <a:tr h="3851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4660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531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具有记忆功能的汽车警报器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615" y="1433016"/>
            <a:ext cx="11298116" cy="679802"/>
          </a:xfrm>
        </p:spPr>
        <p:txBody>
          <a:bodyPr/>
          <a:lstStyle/>
          <a:p>
            <a:r>
              <a:rPr lang="zh-CN" altLang="en-US" dirty="0"/>
              <a:t>在原先用组合逻辑电路实现的汽车报警器的基础上，加入</a:t>
            </a:r>
            <a:r>
              <a:rPr lang="en-US" altLang="zh-CN" dirty="0"/>
              <a:t>SR</a:t>
            </a:r>
            <a:r>
              <a:rPr lang="zh-CN" altLang="en-US" dirty="0"/>
              <a:t>锁存器，可以设计出新的汽车警报器。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10" name="矩形 9"/>
          <p:cNvSpPr/>
          <p:nvPr/>
        </p:nvSpPr>
        <p:spPr>
          <a:xfrm>
            <a:off x="6867310" y="3534935"/>
            <a:ext cx="2558880" cy="2698887"/>
          </a:xfrm>
          <a:prstGeom prst="rect">
            <a:avLst/>
          </a:prstGeom>
          <a:solidFill>
            <a:srgbClr val="E5F8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09" y="3434839"/>
            <a:ext cx="8638964" cy="275397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43" y="2096471"/>
            <a:ext cx="4467953" cy="1198126"/>
          </a:xfrm>
          <a:prstGeom prst="rect">
            <a:avLst/>
          </a:prstGeom>
        </p:spPr>
      </p:pic>
      <p:sp>
        <p:nvSpPr>
          <p:cNvPr id="13" name="燕尾形箭头 12"/>
          <p:cNvSpPr/>
          <p:nvPr/>
        </p:nvSpPr>
        <p:spPr>
          <a:xfrm rot="2093206">
            <a:off x="5454620" y="2670941"/>
            <a:ext cx="610348" cy="490953"/>
          </a:xfrm>
          <a:prstGeom prst="notchedRightArrow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48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651" y="972829"/>
            <a:ext cx="7818351" cy="24923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65038" y="1592656"/>
            <a:ext cx="73449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000" i="1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sz="2000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zh-CN" altLang="en-US" sz="2000" dirty="0">
              <a:solidFill>
                <a:srgbClr val="B01F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69846" y="2986164"/>
            <a:ext cx="742511" cy="307777"/>
          </a:xfrm>
          <a:prstGeom prst="rect">
            <a:avLst/>
          </a:prstGeom>
          <a:solidFill>
            <a:schemeClr val="bg1"/>
          </a:solidFill>
        </p:spPr>
        <p:txBody>
          <a:bodyPr wrap="none" tIns="0" bIns="0" rtlCol="0">
            <a:spAutoFit/>
          </a:bodyPr>
          <a:lstStyle/>
          <a:p>
            <a:r>
              <a:rPr lang="en-US" altLang="zh-CN" sz="2000" i="1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000" i="1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CN" sz="2000" i="1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zh-CN" altLang="en-US" sz="2000" dirty="0">
              <a:solidFill>
                <a:srgbClr val="B01F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92772" y="643900"/>
            <a:ext cx="157386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altLang="zh-CN" sz="2000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 or </a:t>
            </a:r>
            <a:r>
              <a:rPr lang="en-US" altLang="zh-CN" sz="2000" i="1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en-US" altLang="zh-CN" sz="2000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zh-CN" altLang="en-US" sz="2000" dirty="0">
              <a:solidFill>
                <a:srgbClr val="B01F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43328" y="924492"/>
            <a:ext cx="31290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000" dirty="0">
              <a:solidFill>
                <a:srgbClr val="B01F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88323" y="1136065"/>
            <a:ext cx="464871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000" i="1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  <a:endParaRPr lang="zh-CN" altLang="en-US" sz="2000" dirty="0">
              <a:solidFill>
                <a:srgbClr val="B01F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69417" y="1123790"/>
            <a:ext cx="528991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000" i="1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i="1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CN" sz="2000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=0</a:t>
            </a:r>
            <a:endParaRPr lang="zh-CN" altLang="en-US" sz="2000" dirty="0">
              <a:solidFill>
                <a:srgbClr val="B01F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934470" y="1155724"/>
            <a:ext cx="522579" cy="400110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r>
              <a:rPr lang="en-US" altLang="zh-CN" sz="2000" i="1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000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  <a:endParaRPr lang="zh-CN" altLang="en-US" sz="2000" dirty="0">
              <a:solidFill>
                <a:srgbClr val="B01F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711376" y="1400882"/>
            <a:ext cx="540212" cy="400110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r>
              <a:rPr lang="en-US" altLang="zh-CN" sz="2000" i="1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Siren</a:t>
            </a:r>
            <a:endParaRPr lang="zh-CN" altLang="en-US" sz="2000" i="1" dirty="0">
              <a:solidFill>
                <a:srgbClr val="B01F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651" y="3980652"/>
            <a:ext cx="7818351" cy="249234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265038" y="4600479"/>
            <a:ext cx="73449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69846" y="5993987"/>
            <a:ext cx="742511" cy="307777"/>
          </a:xfrm>
          <a:prstGeom prst="rect">
            <a:avLst/>
          </a:prstGeom>
          <a:solidFill>
            <a:schemeClr val="bg1"/>
          </a:solidFill>
        </p:spPr>
        <p:txBody>
          <a:bodyPr wrap="none" tIns="0" bIns="0" rtlCol="0">
            <a:spAutoFit/>
          </a:bodyPr>
          <a:lstStyle/>
          <a:p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292772" y="3651723"/>
            <a:ext cx="157386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 or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43328" y="3932315"/>
            <a:ext cx="31290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88323" y="4143888"/>
            <a:ext cx="464871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969417" y="4131613"/>
            <a:ext cx="528991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=0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934470" y="4163547"/>
            <a:ext cx="522579" cy="400110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711376" y="4408705"/>
            <a:ext cx="540212" cy="400110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Siren</a:t>
            </a:r>
            <a:endParaRPr lang="zh-CN" alt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258161" y="3616133"/>
            <a:ext cx="17611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altLang="zh-CN" sz="2000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 and </a:t>
            </a:r>
            <a:r>
              <a:rPr lang="en-US" altLang="zh-CN" sz="2000" i="1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en-US" altLang="zh-CN" sz="2000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endParaRPr lang="zh-CN" altLang="en-US" sz="2000" dirty="0">
              <a:solidFill>
                <a:srgbClr val="B01F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775278" y="3931557"/>
            <a:ext cx="31290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dirty="0">
              <a:solidFill>
                <a:srgbClr val="B01F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888323" y="4131612"/>
            <a:ext cx="464871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000" i="1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=0</a:t>
            </a:r>
            <a:endParaRPr lang="zh-CN" altLang="en-US" sz="2000" dirty="0">
              <a:solidFill>
                <a:srgbClr val="B01F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969417" y="4130588"/>
            <a:ext cx="528991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i="1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i="1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CN" sz="2000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  <a:endParaRPr lang="zh-CN" altLang="en-US" sz="2000" dirty="0">
              <a:solidFill>
                <a:srgbClr val="B01F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765982" y="4163547"/>
            <a:ext cx="795089" cy="400110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r>
              <a:rPr lang="en-US" altLang="zh-CN" sz="2000" i="1" dirty="0" err="1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000" baseline="-25000" dirty="0" err="1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lang="en-US" altLang="zh-CN" sz="2000" baseline="-25000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zh-CN" altLang="en-US" sz="2000" dirty="0">
              <a:solidFill>
                <a:srgbClr val="B01F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702429" y="4408705"/>
            <a:ext cx="540212" cy="400110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r>
              <a:rPr lang="en-US" altLang="zh-CN" sz="2000" i="1" dirty="0">
                <a:solidFill>
                  <a:srgbClr val="B01F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Siren</a:t>
            </a:r>
            <a:endParaRPr lang="zh-CN" altLang="en-US" sz="2000" i="1" dirty="0">
              <a:solidFill>
                <a:srgbClr val="B01F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ED5E32-F867-4F1A-AD12-34D01A9AB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汽车警报器</a:t>
            </a:r>
            <a:r>
              <a:rPr lang="en-US" altLang="zh-CN" dirty="0"/>
              <a:t>v2.0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D1CFD4A-2B2A-4143-A0C8-237723E26ABB}"/>
              </a:ext>
            </a:extLst>
          </p:cNvPr>
          <p:cNvSpPr txBox="1"/>
          <p:nvPr/>
        </p:nvSpPr>
        <p:spPr>
          <a:xfrm>
            <a:off x="550541" y="2132695"/>
            <a:ext cx="2219291" cy="75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车门开关传感器或震动传感器被触发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A73FE01-7D68-4DE0-B650-C8289973F8D1}"/>
              </a:ext>
            </a:extLst>
          </p:cNvPr>
          <p:cNvSpPr txBox="1"/>
          <p:nvPr/>
        </p:nvSpPr>
        <p:spPr>
          <a:xfrm>
            <a:off x="550540" y="4699821"/>
            <a:ext cx="2219291" cy="1099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此后，车门开关传感器和震动传感器被关闭</a:t>
            </a:r>
          </a:p>
        </p:txBody>
      </p:sp>
    </p:spTree>
    <p:extLst>
      <p:ext uri="{BB962C8B-B14F-4D97-AF65-F5344CB8AC3E}">
        <p14:creationId xmlns:p14="http://schemas.microsoft.com/office/powerpoint/2010/main" val="168748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 </a:t>
            </a:r>
            <a:r>
              <a:rPr lang="zh-CN" altLang="en-US"/>
              <a:t>知识点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AB981EC-2CCC-485C-BC54-4F2561853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071" y="1287263"/>
            <a:ext cx="9522475" cy="347509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ACC8591-06FF-48B6-99C2-B385C73AD353}"/>
              </a:ext>
            </a:extLst>
          </p:cNvPr>
          <p:cNvGrpSpPr/>
          <p:nvPr/>
        </p:nvGrpSpPr>
        <p:grpSpPr>
          <a:xfrm>
            <a:off x="1444546" y="4925759"/>
            <a:ext cx="8829098" cy="1065320"/>
            <a:chOff x="1415050" y="5053575"/>
            <a:chExt cx="8829098" cy="106532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A7AB488-2C29-4A93-922B-43043E3E4C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1818"/>
            <a:stretch/>
          </p:blipFill>
          <p:spPr>
            <a:xfrm>
              <a:off x="1415050" y="5053575"/>
              <a:ext cx="8829098" cy="106532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5A9E396-1882-4E64-93BC-309B2899FB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515" r="74278" b="47179"/>
            <a:stretch/>
          </p:blipFill>
          <p:spPr>
            <a:xfrm>
              <a:off x="1415050" y="5428923"/>
              <a:ext cx="2270981" cy="5407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814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89773" y="2775699"/>
            <a:ext cx="2146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003F88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The End.</a:t>
            </a:r>
            <a:endParaRPr lang="zh-CN" altLang="en-US" sz="4000" dirty="0">
              <a:solidFill>
                <a:srgbClr val="003F88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84B8C5-5705-4DF0-A94D-27ADF1A23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53" y="4791899"/>
            <a:ext cx="1128435" cy="11284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DE13B1-AC6E-44A3-A46D-45FB9A16F0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5" t="57910" r="3234" b="27563"/>
          <a:stretch/>
        </p:blipFill>
        <p:spPr>
          <a:xfrm>
            <a:off x="666783" y="5957278"/>
            <a:ext cx="1785576" cy="27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5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3B2E82-6E58-4060-B722-08593BE5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二进制计数系统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D00D00-9EF1-4C03-B4F9-3DAF3298A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4" y="1433016"/>
            <a:ext cx="7923151" cy="1637616"/>
          </a:xfrm>
        </p:spPr>
        <p:txBody>
          <a:bodyPr/>
          <a:lstStyle/>
          <a:p>
            <a:r>
              <a:rPr lang="zh-CN" altLang="en-US" dirty="0"/>
              <a:t>中国古代的阴阳学说可以认为是最早二进制的雏形。</a:t>
            </a:r>
            <a:endParaRPr lang="en-US" altLang="zh-CN" dirty="0"/>
          </a:p>
          <a:p>
            <a:r>
              <a:rPr lang="zh-CN" altLang="en-US" dirty="0"/>
              <a:t>二进制作为一个计数系统，是公元前</a:t>
            </a:r>
            <a:r>
              <a:rPr lang="en-US" altLang="zh-CN" dirty="0"/>
              <a:t>2—5</a:t>
            </a:r>
            <a:r>
              <a:rPr lang="zh-CN" altLang="en-US" dirty="0"/>
              <a:t>世纪时由印度学者完成的，但是他们没有使用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计数。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5CBAF1-42AF-4E9E-A814-3DFA053E8BE2}"/>
              </a:ext>
            </a:extLst>
          </p:cNvPr>
          <p:cNvSpPr txBox="1"/>
          <p:nvPr/>
        </p:nvSpPr>
        <p:spPr>
          <a:xfrm>
            <a:off x="619658" y="5878511"/>
            <a:ext cx="2452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/>
              <a:t>Gottfried Wilhelm Leibniz</a:t>
            </a:r>
          </a:p>
          <a:p>
            <a:pPr algn="ctr"/>
            <a:r>
              <a:rPr lang="en-US" altLang="zh-CN" sz="1600" dirty="0"/>
              <a:t>Jul 1, 1646—Nov 14, 1716</a:t>
            </a:r>
            <a:endParaRPr lang="zh-CN" altLang="en-US" sz="1600" dirty="0"/>
          </a:p>
        </p:txBody>
      </p:sp>
      <p:pic>
        <p:nvPicPr>
          <p:cNvPr id="71682" name="Picture 2" descr="https://journals.openedition.org/lettre-cdf/docannexe/image/2685/img-1.png">
            <a:extLst>
              <a:ext uri="{FF2B5EF4-FFF2-40B4-BE49-F238E27FC236}">
                <a16:creationId xmlns:a16="http://schemas.microsoft.com/office/drawing/2014/main" id="{4DED47CD-856E-4624-AC4F-CC42F39F9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70" y="3168286"/>
            <a:ext cx="1974994" cy="257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4" name="Picture 4" descr="https://ss0.baidu.com/94o3dSag_xI4khGko9WTAnF6hhy/zhidao/wh%3D450%2C600/sign=13f9139d560fd9f9a0425d6d101df81c/f703738da97739124b1ab980ff198618367ae217.jpg">
            <a:extLst>
              <a:ext uri="{FF2B5EF4-FFF2-40B4-BE49-F238E27FC236}">
                <a16:creationId xmlns:a16="http://schemas.microsoft.com/office/drawing/2014/main" id="{41728577-0DAB-4C71-85C1-14EB9EF15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691" y="1376066"/>
            <a:ext cx="2467994" cy="246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D5AEEE7-6803-4526-86E9-950C7971161C}"/>
              </a:ext>
            </a:extLst>
          </p:cNvPr>
          <p:cNvSpPr txBox="1">
            <a:spLocks/>
          </p:cNvSpPr>
          <p:nvPr/>
        </p:nvSpPr>
        <p:spPr>
          <a:xfrm>
            <a:off x="3187084" y="4251030"/>
            <a:ext cx="8451541" cy="1989972"/>
          </a:xfrm>
          <a:prstGeom prst="rect">
            <a:avLst/>
          </a:prstGeom>
        </p:spPr>
        <p:txBody>
          <a:bodyPr/>
          <a:lstStyle>
            <a:lvl1pPr marL="266400" indent="-266400" algn="l" defTabSz="914400" rtl="0" eaLnBrk="1" latinLnBrk="0" hangingPunct="1">
              <a:lnSpc>
                <a:spcPct val="150000"/>
              </a:lnSpc>
              <a:spcBef>
                <a:spcPts val="720"/>
              </a:spcBef>
              <a:spcAft>
                <a:spcPts val="240"/>
              </a:spcAft>
              <a:buFont typeface="Wingdings" pitchFamily="2" charset="2"/>
              <a:buChar char=""/>
              <a:defRPr sz="20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1pPr>
            <a:lvl2pPr marL="712800" indent="-270000" algn="l" defTabSz="914400" rtl="0" eaLnBrk="1" latinLnBrk="0" hangingPunct="1">
              <a:lnSpc>
                <a:spcPct val="150000"/>
              </a:lnSpc>
              <a:spcBef>
                <a:spcPts val="36"/>
              </a:spcBef>
              <a:spcAft>
                <a:spcPts val="12"/>
              </a:spcAft>
              <a:buFont typeface="Arial" pitchFamily="34" charset="0"/>
              <a:buChar char="–"/>
              <a:defRPr sz="18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2pPr>
            <a:lvl3pPr marL="1072800" indent="-176400" algn="l" defTabSz="914400" rtl="0" eaLnBrk="1" latinLnBrk="0" hangingPunct="1">
              <a:lnSpc>
                <a:spcPct val="150000"/>
              </a:lnSpc>
              <a:spcBef>
                <a:spcPts val="36"/>
              </a:spcBef>
              <a:spcAft>
                <a:spcPts val="12"/>
              </a:spcAft>
              <a:buFont typeface="Arial" pitchFamily="34" charset="0"/>
              <a:buChar char="•"/>
              <a:defRPr sz="16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3pPr>
            <a:lvl4pPr marL="1440000" indent="-187200" algn="l" defTabSz="914400" rtl="0" eaLnBrk="1" latinLnBrk="0" hangingPunct="1">
              <a:lnSpc>
                <a:spcPct val="150000"/>
              </a:lnSpc>
              <a:spcBef>
                <a:spcPts val="504"/>
              </a:spcBef>
              <a:spcAft>
                <a:spcPts val="168"/>
              </a:spcAft>
              <a:buFont typeface="Arial" pitchFamily="34" charset="0"/>
              <a:buChar char="–"/>
              <a:defRPr sz="14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4"/>
              </a:spcBef>
              <a:spcAft>
                <a:spcPts val="168"/>
              </a:spcAft>
              <a:buFont typeface="Arial" pitchFamily="34" charset="0"/>
              <a:buChar char="»"/>
              <a:defRPr sz="14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17</a:t>
            </a:r>
            <a:r>
              <a:rPr lang="zh-CN" altLang="en-US" dirty="0"/>
              <a:t>世纪，德国哲学家、数学家</a:t>
            </a:r>
            <a:r>
              <a:rPr lang="zh-CN" altLang="en-US" dirty="0">
                <a:solidFill>
                  <a:srgbClr val="0070C0"/>
                </a:solidFill>
              </a:rPr>
              <a:t>戈特弗里德 </a:t>
            </a:r>
            <a:r>
              <a:rPr lang="en-US" altLang="zh-CN" dirty="0">
                <a:solidFill>
                  <a:srgbClr val="0070C0"/>
                </a:solidFill>
              </a:rPr>
              <a:t>· </a:t>
            </a:r>
            <a:r>
              <a:rPr lang="zh-CN" altLang="en-US" dirty="0">
                <a:solidFill>
                  <a:srgbClr val="0070C0"/>
                </a:solidFill>
              </a:rPr>
              <a:t>威廉 </a:t>
            </a:r>
            <a:r>
              <a:rPr lang="en-US" altLang="zh-CN" dirty="0">
                <a:solidFill>
                  <a:srgbClr val="0070C0"/>
                </a:solidFill>
              </a:rPr>
              <a:t>· </a:t>
            </a:r>
            <a:r>
              <a:rPr lang="zh-CN" altLang="en-US" dirty="0">
                <a:solidFill>
                  <a:srgbClr val="0070C0"/>
                </a:solidFill>
              </a:rPr>
              <a:t>莱布尼兹 </a:t>
            </a:r>
            <a:r>
              <a:rPr lang="en-US" altLang="zh-CN" sz="1800" dirty="0"/>
              <a:t>(</a:t>
            </a:r>
            <a:r>
              <a:rPr lang="zh-CN" altLang="en-US" sz="1800" dirty="0"/>
              <a:t>被誉为十七世纪的亚里士多德</a:t>
            </a:r>
            <a:r>
              <a:rPr lang="en-US" altLang="zh-CN" sz="1800" dirty="0"/>
              <a:t>) </a:t>
            </a:r>
            <a:r>
              <a:rPr lang="zh-CN" altLang="en-US" dirty="0"/>
              <a:t>进一步完善了二进制，并且用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来表示它的两个数字，成为我们今天使用的二进制。</a:t>
            </a:r>
            <a:endParaRPr lang="en-US" altLang="zh-CN" dirty="0"/>
          </a:p>
          <a:p>
            <a:r>
              <a:rPr lang="zh-CN" altLang="en-US" dirty="0"/>
              <a:t>二进制除了是一种计数和方式外，还可以表示逻辑“是”与“非”。</a:t>
            </a:r>
            <a:endParaRPr lang="en-US" altLang="zh-CN" dirty="0"/>
          </a:p>
          <a:p>
            <a:pPr marL="0" indent="0">
              <a:buFont typeface="Wingdings" pitchFamily="2" charset="2"/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644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二进制数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615" y="5156780"/>
            <a:ext cx="10843428" cy="1252728"/>
          </a:xfrm>
        </p:spPr>
        <p:txBody>
          <a:bodyPr/>
          <a:lstStyle/>
          <a:p>
            <a:r>
              <a:rPr lang="zh-CN" altLang="en-US" dirty="0"/>
              <a:t>一串 </a:t>
            </a:r>
            <a:r>
              <a:rPr lang="en-US" altLang="zh-CN" i="1" dirty="0"/>
              <a:t>n</a:t>
            </a:r>
            <a:r>
              <a:rPr lang="en-US" altLang="zh-CN" dirty="0"/>
              <a:t> </a:t>
            </a:r>
            <a:r>
              <a:rPr lang="zh-CN" altLang="en-US" dirty="0"/>
              <a:t>比特的字符串可以表示 </a:t>
            </a:r>
            <a:r>
              <a:rPr lang="en-US" altLang="zh-CN" dirty="0"/>
              <a:t>2</a:t>
            </a:r>
            <a:r>
              <a:rPr lang="en-US" altLang="zh-CN" i="1" baseline="30000" dirty="0"/>
              <a:t>n</a:t>
            </a:r>
            <a:r>
              <a:rPr lang="en-US" altLang="zh-CN" dirty="0"/>
              <a:t> </a:t>
            </a:r>
            <a:r>
              <a:rPr lang="zh-CN" altLang="en-US" dirty="0"/>
              <a:t>种不同的信息。</a:t>
            </a:r>
            <a:endParaRPr lang="en-US" altLang="zh-CN" dirty="0"/>
          </a:p>
          <a:p>
            <a:r>
              <a:rPr lang="zh-CN" altLang="en-US" dirty="0"/>
              <a:t>例如，一个</a:t>
            </a:r>
            <a:r>
              <a:rPr lang="en-US" altLang="zh-CN" dirty="0"/>
              <a:t>2</a:t>
            </a:r>
            <a:r>
              <a:rPr lang="zh-CN" altLang="en-US" dirty="0"/>
              <a:t>比特的字符串可以有四种不同的组合：</a:t>
            </a:r>
            <a:r>
              <a:rPr lang="en-US" altLang="zh-CN" dirty="0"/>
              <a:t>00</a:t>
            </a:r>
            <a:r>
              <a:rPr lang="zh-CN" altLang="en-US" dirty="0"/>
              <a:t>、</a:t>
            </a:r>
            <a:r>
              <a:rPr lang="en-US" altLang="zh-CN" dirty="0"/>
              <a:t>01</a:t>
            </a:r>
            <a:r>
              <a:rPr lang="zh-CN" altLang="en-US" dirty="0"/>
              <a:t>、</a:t>
            </a:r>
            <a:r>
              <a:rPr lang="en-US" altLang="zh-CN" dirty="0"/>
              <a:t>10</a:t>
            </a:r>
            <a:r>
              <a:rPr lang="zh-CN" altLang="en-US" dirty="0"/>
              <a:t>和</a:t>
            </a:r>
            <a:r>
              <a:rPr lang="en-US" altLang="zh-CN" dirty="0"/>
              <a:t>11</a:t>
            </a:r>
            <a:r>
              <a:rPr lang="zh-CN" altLang="en-US" dirty="0"/>
              <a:t>。</a:t>
            </a:r>
          </a:p>
        </p:txBody>
      </p:sp>
      <p:pic>
        <p:nvPicPr>
          <p:cNvPr id="4" name="1.1.jpg" descr="1.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36"/>
          <a:stretch/>
        </p:blipFill>
        <p:spPr bwMode="auto">
          <a:xfrm>
            <a:off x="1352053" y="1341668"/>
            <a:ext cx="9473239" cy="363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330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二进制数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154091"/>
              </p:ext>
            </p:extLst>
          </p:nvPr>
        </p:nvGraphicFramePr>
        <p:xfrm>
          <a:off x="8760605" y="782915"/>
          <a:ext cx="2615184" cy="5575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7592">
                  <a:extLst>
                    <a:ext uri="{9D8B030D-6E8A-4147-A177-3AD203B41FA5}">
                      <a16:colId xmlns:a16="http://schemas.microsoft.com/office/drawing/2014/main" val="3048699837"/>
                    </a:ext>
                  </a:extLst>
                </a:gridCol>
                <a:gridCol w="1307592">
                  <a:extLst>
                    <a:ext uri="{9D8B030D-6E8A-4147-A177-3AD203B41FA5}">
                      <a16:colId xmlns:a16="http://schemas.microsoft.com/office/drawing/2014/main" val="658028186"/>
                    </a:ext>
                  </a:extLst>
                </a:gridCol>
              </a:tblGrid>
              <a:tr h="3279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zh-CN" sz="2000" baseline="0">
                          <a:solidFill>
                            <a:srgbClr val="003F88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十进制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zh-CN" sz="2000" baseline="0">
                          <a:solidFill>
                            <a:srgbClr val="003F88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二进制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5996205"/>
                  </a:ext>
                </a:extLst>
              </a:tr>
              <a:tr h="3279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0</a:t>
                      </a:r>
                      <a:endParaRPr lang="zh-CN" sz="20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0000</a:t>
                      </a:r>
                      <a:endParaRPr lang="zh-CN" sz="20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278930"/>
                  </a:ext>
                </a:extLst>
              </a:tr>
              <a:tr h="3279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1</a:t>
                      </a:r>
                      <a:endParaRPr lang="zh-CN" sz="20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0001</a:t>
                      </a:r>
                      <a:endParaRPr lang="zh-CN" sz="20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896266"/>
                  </a:ext>
                </a:extLst>
              </a:tr>
              <a:tr h="3279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2</a:t>
                      </a:r>
                      <a:endParaRPr lang="zh-CN" sz="20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0010</a:t>
                      </a:r>
                      <a:endParaRPr lang="zh-CN" sz="20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69162"/>
                  </a:ext>
                </a:extLst>
              </a:tr>
              <a:tr h="3279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3</a:t>
                      </a:r>
                      <a:endParaRPr lang="zh-CN" sz="20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0011</a:t>
                      </a:r>
                      <a:endParaRPr lang="zh-CN" sz="20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956050"/>
                  </a:ext>
                </a:extLst>
              </a:tr>
              <a:tr h="3279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4</a:t>
                      </a:r>
                      <a:endParaRPr lang="zh-CN" sz="20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0100</a:t>
                      </a:r>
                      <a:endParaRPr lang="zh-CN" sz="20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619527"/>
                  </a:ext>
                </a:extLst>
              </a:tr>
              <a:tr h="3279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5</a:t>
                      </a:r>
                      <a:endParaRPr lang="zh-CN" sz="20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0101</a:t>
                      </a:r>
                      <a:endParaRPr lang="zh-CN" sz="20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1472477"/>
                  </a:ext>
                </a:extLst>
              </a:tr>
              <a:tr h="3279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6</a:t>
                      </a:r>
                      <a:endParaRPr lang="zh-CN" sz="20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0110</a:t>
                      </a:r>
                      <a:endParaRPr lang="zh-CN" sz="20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01036"/>
                  </a:ext>
                </a:extLst>
              </a:tr>
              <a:tr h="3279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7</a:t>
                      </a:r>
                      <a:endParaRPr lang="zh-CN" sz="20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0111</a:t>
                      </a:r>
                      <a:endParaRPr lang="zh-CN" sz="20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538712"/>
                  </a:ext>
                </a:extLst>
              </a:tr>
              <a:tr h="3279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8</a:t>
                      </a:r>
                      <a:endParaRPr lang="zh-CN" sz="20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1000</a:t>
                      </a:r>
                      <a:endParaRPr lang="zh-CN" sz="20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1064463"/>
                  </a:ext>
                </a:extLst>
              </a:tr>
              <a:tr h="3279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9</a:t>
                      </a:r>
                      <a:endParaRPr lang="zh-CN" sz="20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1001</a:t>
                      </a:r>
                      <a:endParaRPr lang="zh-CN" sz="20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4184698"/>
                  </a:ext>
                </a:extLst>
              </a:tr>
              <a:tr h="3279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10</a:t>
                      </a:r>
                      <a:endParaRPr lang="zh-CN" sz="20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1010</a:t>
                      </a:r>
                      <a:endParaRPr lang="zh-CN" sz="20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794724"/>
                  </a:ext>
                </a:extLst>
              </a:tr>
              <a:tr h="3279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11</a:t>
                      </a:r>
                      <a:endParaRPr lang="zh-CN" sz="20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1011</a:t>
                      </a:r>
                      <a:endParaRPr lang="zh-CN" sz="20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7198515"/>
                  </a:ext>
                </a:extLst>
              </a:tr>
              <a:tr h="3279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12</a:t>
                      </a:r>
                      <a:endParaRPr lang="zh-CN" sz="20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1100</a:t>
                      </a:r>
                      <a:endParaRPr lang="zh-CN" sz="20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675657"/>
                  </a:ext>
                </a:extLst>
              </a:tr>
              <a:tr h="3279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13</a:t>
                      </a:r>
                      <a:endParaRPr lang="zh-CN" sz="20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1101</a:t>
                      </a:r>
                      <a:endParaRPr lang="zh-CN" sz="20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986109"/>
                  </a:ext>
                </a:extLst>
              </a:tr>
              <a:tr h="3279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14</a:t>
                      </a:r>
                      <a:endParaRPr lang="zh-CN" sz="20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1110</a:t>
                      </a:r>
                      <a:endParaRPr lang="zh-CN" sz="20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119650"/>
                  </a:ext>
                </a:extLst>
              </a:tr>
              <a:tr h="3279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15</a:t>
                      </a:r>
                      <a:endParaRPr lang="zh-CN" sz="20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1111</a:t>
                      </a:r>
                      <a:endParaRPr lang="zh-CN" sz="20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988269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21A785D8-FAE3-4311-849C-E47B37C08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194" y="1552154"/>
            <a:ext cx="5763278" cy="17026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C3AE197-33CD-4C82-B014-70EC4C82A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194" y="3831773"/>
            <a:ext cx="5763278" cy="181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布尔代数：二进制数的数学运算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615" y="1433016"/>
            <a:ext cx="8936836" cy="2907363"/>
          </a:xfrm>
        </p:spPr>
        <p:txBody>
          <a:bodyPr/>
          <a:lstStyle/>
          <a:p>
            <a:r>
              <a:rPr lang="en-US" altLang="zh-CN" dirty="0"/>
              <a:t>1854</a:t>
            </a:r>
            <a:r>
              <a:rPr lang="zh-CN" altLang="en-US" dirty="0"/>
              <a:t>年，英国数学家</a:t>
            </a:r>
            <a:r>
              <a:rPr lang="zh-CN" altLang="en-US" dirty="0">
                <a:solidFill>
                  <a:srgbClr val="0070C0"/>
                </a:solidFill>
              </a:rPr>
              <a:t>乔治 </a:t>
            </a:r>
            <a:r>
              <a:rPr lang="en-US" altLang="zh-CN" dirty="0">
                <a:solidFill>
                  <a:srgbClr val="0070C0"/>
                </a:solidFill>
              </a:rPr>
              <a:t>· </a:t>
            </a:r>
            <a:r>
              <a:rPr lang="zh-CN" altLang="en-US" dirty="0">
                <a:solidFill>
                  <a:srgbClr val="0070C0"/>
                </a:solidFill>
              </a:rPr>
              <a:t>布尔</a:t>
            </a:r>
            <a:r>
              <a:rPr lang="zh-CN" altLang="en-US" dirty="0"/>
              <a:t>的</a:t>
            </a:r>
            <a:r>
              <a:rPr lang="en-US" altLang="zh-CN" dirty="0"/>
              <a:t>《</a:t>
            </a:r>
            <a:r>
              <a:rPr lang="zh-CN" altLang="en-US" dirty="0"/>
              <a:t>思维规律的研究</a:t>
            </a:r>
            <a:r>
              <a:rPr lang="en-US" altLang="zh-CN" sz="1800" dirty="0"/>
              <a:t>》(</a:t>
            </a:r>
            <a:r>
              <a:rPr lang="en-US" altLang="zh-CN" sz="1800" i="1" dirty="0"/>
              <a:t>An Investigation of the Laws of Thought, on which are founded the Mathematical Theories of Logic and Probabilities</a:t>
            </a:r>
            <a:r>
              <a:rPr lang="en-US" altLang="zh-CN" sz="1800" dirty="0"/>
              <a:t>) </a:t>
            </a:r>
            <a:r>
              <a:rPr lang="zh-CN" altLang="en-US" dirty="0"/>
              <a:t>一书出版，第一次向人们展示了如何用数学的方法解决逻辑问题。</a:t>
            </a:r>
            <a:endParaRPr lang="en-US" altLang="zh-CN" dirty="0"/>
          </a:p>
          <a:p>
            <a:r>
              <a:rPr lang="zh-CN" altLang="en-US" dirty="0"/>
              <a:t>布尔证明，逻辑不仅是哲学，</a:t>
            </a:r>
            <a:r>
              <a:rPr lang="zh-CN" altLang="en-US" dirty="0">
                <a:solidFill>
                  <a:srgbClr val="0070C0"/>
                </a:solidFill>
              </a:rPr>
              <a:t>逻辑就是数学</a:t>
            </a:r>
            <a:r>
              <a:rPr lang="zh-CN" altLang="en-US" dirty="0"/>
              <a:t>，逻辑运算可以完成任意的复杂计算任务。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9376451" y="3578033"/>
            <a:ext cx="236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altLang="zh-CN" sz="1600" dirty="0"/>
              <a:t>George Boole</a:t>
            </a:r>
          </a:p>
          <a:p>
            <a:pPr algn="ctr"/>
            <a:r>
              <a:rPr lang="da-DK" altLang="zh-CN" sz="1600" dirty="0"/>
              <a:t>Nov 2</a:t>
            </a:r>
            <a:r>
              <a:rPr lang="en-US" altLang="zh-CN" sz="1600" dirty="0"/>
              <a:t>, </a:t>
            </a:r>
            <a:r>
              <a:rPr lang="da-DK" altLang="zh-CN" sz="1600" dirty="0"/>
              <a:t>1815</a:t>
            </a:r>
            <a:r>
              <a:rPr lang="en-US" altLang="zh-CN" sz="1600" dirty="0"/>
              <a:t>—</a:t>
            </a:r>
            <a:r>
              <a:rPr lang="da-DK" altLang="zh-CN" sz="1600" dirty="0"/>
              <a:t>Dec 8, 1864</a:t>
            </a:r>
            <a:endParaRPr lang="zh-CN" altLang="en-US" sz="1600" dirty="0"/>
          </a:p>
        </p:txBody>
      </p:sp>
      <p:pic>
        <p:nvPicPr>
          <p:cNvPr id="71682" name="Picture 2" descr="See the source image">
            <a:extLst>
              <a:ext uri="{FF2B5EF4-FFF2-40B4-BE49-F238E27FC236}">
                <a16:creationId xmlns:a16="http://schemas.microsoft.com/office/drawing/2014/main" id="{F6DEB070-146F-4D47-BBB4-AEA99688E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96" y="982886"/>
            <a:ext cx="1662390" cy="249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内容占位符 2">
            <a:extLst>
              <a:ext uri="{FF2B5EF4-FFF2-40B4-BE49-F238E27FC236}">
                <a16:creationId xmlns:a16="http://schemas.microsoft.com/office/drawing/2014/main" id="{3A066A40-562E-4D87-B327-45AED9D7E07C}"/>
              </a:ext>
            </a:extLst>
          </p:cNvPr>
          <p:cNvSpPr txBox="1">
            <a:spLocks/>
          </p:cNvSpPr>
          <p:nvPr/>
        </p:nvSpPr>
        <p:spPr>
          <a:xfrm>
            <a:off x="4908033" y="4234115"/>
            <a:ext cx="6917023" cy="2083147"/>
          </a:xfrm>
          <a:prstGeom prst="rect">
            <a:avLst/>
          </a:prstGeom>
        </p:spPr>
        <p:txBody>
          <a:bodyPr/>
          <a:lstStyle>
            <a:lvl1pPr marL="266400" indent="-266400" algn="l" defTabSz="914400" rtl="0" eaLnBrk="1" latinLnBrk="0" hangingPunct="1">
              <a:lnSpc>
                <a:spcPct val="150000"/>
              </a:lnSpc>
              <a:spcBef>
                <a:spcPts val="720"/>
              </a:spcBef>
              <a:spcAft>
                <a:spcPts val="240"/>
              </a:spcAft>
              <a:buFont typeface="Wingdings" pitchFamily="2" charset="2"/>
              <a:buChar char=""/>
              <a:defRPr sz="20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1pPr>
            <a:lvl2pPr marL="712800" indent="-270000" algn="l" defTabSz="914400" rtl="0" eaLnBrk="1" latinLnBrk="0" hangingPunct="1">
              <a:lnSpc>
                <a:spcPct val="150000"/>
              </a:lnSpc>
              <a:spcBef>
                <a:spcPts val="36"/>
              </a:spcBef>
              <a:spcAft>
                <a:spcPts val="12"/>
              </a:spcAft>
              <a:buFont typeface="Arial" pitchFamily="34" charset="0"/>
              <a:buChar char="–"/>
              <a:defRPr sz="18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2pPr>
            <a:lvl3pPr marL="1072800" indent="-176400" algn="l" defTabSz="914400" rtl="0" eaLnBrk="1" latinLnBrk="0" hangingPunct="1">
              <a:lnSpc>
                <a:spcPct val="150000"/>
              </a:lnSpc>
              <a:spcBef>
                <a:spcPts val="36"/>
              </a:spcBef>
              <a:spcAft>
                <a:spcPts val="12"/>
              </a:spcAft>
              <a:buFont typeface="Arial" pitchFamily="34" charset="0"/>
              <a:buChar char="•"/>
              <a:defRPr sz="16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3pPr>
            <a:lvl4pPr marL="1440000" indent="-187200" algn="l" defTabSz="914400" rtl="0" eaLnBrk="1" latinLnBrk="0" hangingPunct="1">
              <a:lnSpc>
                <a:spcPct val="150000"/>
              </a:lnSpc>
              <a:spcBef>
                <a:spcPts val="504"/>
              </a:spcBef>
              <a:spcAft>
                <a:spcPts val="168"/>
              </a:spcAft>
              <a:buFont typeface="Arial" pitchFamily="34" charset="0"/>
              <a:buChar char="–"/>
              <a:defRPr sz="14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4"/>
              </a:spcBef>
              <a:spcAft>
                <a:spcPts val="168"/>
              </a:spcAft>
              <a:buFont typeface="Arial" pitchFamily="34" charset="0"/>
              <a:buChar char="»"/>
              <a:defRPr sz="14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布尔代数对于数学的意义等同于量子力学对于物理学的意义，它们将我们对世界的认识</a:t>
            </a:r>
            <a:r>
              <a:rPr lang="zh-CN" altLang="en-US" dirty="0">
                <a:solidFill>
                  <a:srgbClr val="0070C0"/>
                </a:solidFill>
              </a:rPr>
              <a:t>从连续扩展到离散状态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万物都是可以量化的，从连续的变成一个个分离的，它们的运算“</a:t>
            </a:r>
            <a:r>
              <a:rPr lang="zh-CN" altLang="en-US" dirty="0">
                <a:solidFill>
                  <a:srgbClr val="0070C0"/>
                </a:solidFill>
              </a:rPr>
              <a:t>与、或、非</a:t>
            </a:r>
            <a:r>
              <a:rPr lang="zh-CN" altLang="en-US" dirty="0"/>
              <a:t>”也就和传统的代数运算完全不同了。</a:t>
            </a:r>
            <a:endParaRPr lang="en-US" altLang="zh-CN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BAB9549-8A15-4952-BBDF-4582AB3D7141}"/>
              </a:ext>
            </a:extLst>
          </p:cNvPr>
          <p:cNvGrpSpPr/>
          <p:nvPr/>
        </p:nvGrpSpPr>
        <p:grpSpPr>
          <a:xfrm>
            <a:off x="654288" y="4415215"/>
            <a:ext cx="4039073" cy="2019537"/>
            <a:chOff x="654288" y="4415215"/>
            <a:chExt cx="4039073" cy="2019537"/>
          </a:xfrm>
        </p:grpSpPr>
        <p:pic>
          <p:nvPicPr>
            <p:cNvPr id="71684" name="Picture 4" descr="See the source image">
              <a:extLst>
                <a:ext uri="{FF2B5EF4-FFF2-40B4-BE49-F238E27FC236}">
                  <a16:creationId xmlns:a16="http://schemas.microsoft.com/office/drawing/2014/main" id="{B50808EC-F270-42A0-87EC-BACC06A29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288" y="4415215"/>
              <a:ext cx="4039073" cy="2019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E0547A7-14FC-4FB3-B58F-02CD8558BFE6}"/>
                </a:ext>
              </a:extLst>
            </p:cNvPr>
            <p:cNvSpPr txBox="1"/>
            <p:nvPr/>
          </p:nvSpPr>
          <p:spPr>
            <a:xfrm>
              <a:off x="1029810" y="5909041"/>
              <a:ext cx="35066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AND                     OR                     NOT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0928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布尔代数：二进制数的数学运算</a:t>
            </a:r>
            <a:endParaRPr lang="zh-CN" altLang="en-US" dirty="0"/>
          </a:p>
        </p:txBody>
      </p:sp>
      <p:graphicFrame>
        <p:nvGraphicFramePr>
          <p:cNvPr id="128" name="表格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417268"/>
              </p:ext>
            </p:extLst>
          </p:nvPr>
        </p:nvGraphicFramePr>
        <p:xfrm>
          <a:off x="1686392" y="1201479"/>
          <a:ext cx="8804562" cy="5200278"/>
        </p:xfrm>
        <a:graphic>
          <a:graphicData uri="http://schemas.openxmlformats.org/drawingml/2006/table">
            <a:tbl>
              <a:tblPr/>
              <a:tblGrid>
                <a:gridCol w="4402281">
                  <a:extLst>
                    <a:ext uri="{9D8B030D-6E8A-4147-A177-3AD203B41FA5}">
                      <a16:colId xmlns:a16="http://schemas.microsoft.com/office/drawing/2014/main" val="959474778"/>
                    </a:ext>
                  </a:extLst>
                </a:gridCol>
                <a:gridCol w="4402281">
                  <a:extLst>
                    <a:ext uri="{9D8B030D-6E8A-4147-A177-3AD203B41FA5}">
                      <a16:colId xmlns:a16="http://schemas.microsoft.com/office/drawing/2014/main" val="1033016903"/>
                    </a:ext>
                  </a:extLst>
                </a:gridCol>
              </a:tblGrid>
              <a:tr h="412626">
                <a:tc gridSpan="2"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zh-CN" altLang="en-US" sz="20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公理</a:t>
                      </a:r>
                      <a:endParaRPr lang="zh-CN" sz="2000" dirty="0">
                        <a:solidFill>
                          <a:srgbClr val="0070C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59851"/>
                  </a:ext>
                </a:extLst>
              </a:tr>
              <a:tr h="295373"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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0 = 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+ 1 = 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43920"/>
                  </a:ext>
                </a:extLst>
              </a:tr>
              <a:tr h="295373"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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1 = 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+ 0 = 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428004"/>
                  </a:ext>
                </a:extLst>
              </a:tr>
              <a:tr h="295373"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</a:t>
                      </a: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</a:t>
                      </a: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1 = 1 </a:t>
                      </a: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</a:t>
                      </a: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0 = 0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+ 0 = 0 + 1 = 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247405"/>
                  </a:ext>
                </a:extLst>
              </a:tr>
              <a:tr h="295373"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'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'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4476552"/>
                  </a:ext>
                </a:extLst>
              </a:tr>
              <a:tr h="412626">
                <a:tc gridSpan="2"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zh-CN" altLang="zh-CN" sz="200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单变量定理</a:t>
                      </a: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dirty="0">
                        <a:solidFill>
                          <a:srgbClr val="0070C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287942"/>
                  </a:ext>
                </a:extLst>
              </a:tr>
              <a:tr h="295373"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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0 = 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+ 1 = 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3351544"/>
                  </a:ext>
                </a:extLst>
              </a:tr>
              <a:tr h="295373"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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1 = 1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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+ 0 = 0 +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546726"/>
                  </a:ext>
                </a:extLst>
              </a:tr>
              <a:tr h="295373"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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x = x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+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0938826"/>
                  </a:ext>
                </a:extLst>
              </a:tr>
              <a:tr h="295373"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x' </a:t>
                      </a:r>
                      <a:r>
                        <a:rPr lang="en-US" sz="20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'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168038"/>
                  </a:ext>
                </a:extLst>
              </a:tr>
              <a:tr h="295373"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</a:t>
                      </a: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x'</a:t>
                      </a: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0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+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x'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7603232"/>
                  </a:ext>
                </a:extLst>
              </a:tr>
              <a:tr h="412626">
                <a:tc gridSpan="2"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zh-CN" altLang="zh-CN" sz="200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两变量或三变量定理</a:t>
                      </a:r>
                      <a:endParaRPr lang="zh-CN" sz="2000" dirty="0">
                        <a:solidFill>
                          <a:srgbClr val="0070C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720775"/>
                  </a:ext>
                </a:extLst>
              </a:tr>
              <a:tr h="295373"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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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+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+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2988694"/>
                  </a:ext>
                </a:extLst>
              </a:tr>
              <a:tr h="295373"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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sz="20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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z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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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z</a:t>
                      </a:r>
                      <a:r>
                        <a:rPr lang="en-US" sz="20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+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sz="20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+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z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+ </a:t>
                      </a:r>
                      <a:r>
                        <a:rPr lang="en-US" sz="20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+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z</a:t>
                      </a:r>
                      <a:r>
                        <a:rPr lang="en-US" sz="20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365921"/>
                  </a:ext>
                </a:extLst>
              </a:tr>
              <a:tr h="295373"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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sz="20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+ </a:t>
                      </a:r>
                      <a:r>
                        <a:rPr lang="en-US" sz="20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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z</a:t>
                      </a:r>
                      <a:r>
                        <a:rPr lang="en-US" sz="20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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+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z</a:t>
                      </a:r>
                      <a:r>
                        <a:rPr lang="en-US" sz="20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+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sz="20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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+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z</a:t>
                      </a:r>
                      <a:r>
                        <a:rPr lang="en-US" sz="20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+ </a:t>
                      </a:r>
                      <a:r>
                        <a:rPr lang="en-US" sz="20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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z</a:t>
                      </a:r>
                      <a:r>
                        <a:rPr lang="en-US" sz="20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871301"/>
                  </a:ext>
                </a:extLst>
              </a:tr>
              <a:tr h="295373"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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sz="20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'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x'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+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y'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lang="en-US" sz="20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+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en-US" sz="20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'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x'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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y'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404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793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19050">
          <a:solidFill>
            <a:schemeClr val="tx1">
              <a:lumMod val="75000"/>
              <a:lumOff val="2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28007</TotalTime>
  <Words>3063</Words>
  <Application>Microsoft Office PowerPoint</Application>
  <PresentationFormat>宽屏</PresentationFormat>
  <Paragraphs>706</Paragraphs>
  <Slides>45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60" baseType="lpstr">
      <vt:lpstr>Georgia</vt:lpstr>
      <vt:lpstr>Wingdings</vt:lpstr>
      <vt:lpstr>Cambria Math</vt:lpstr>
      <vt:lpstr>Courier New</vt:lpstr>
      <vt:lpstr>Brush Script MT</vt:lpstr>
      <vt:lpstr>Franklin Gothic Book</vt:lpstr>
      <vt:lpstr>微软雅黑</vt:lpstr>
      <vt:lpstr>Times New Roman</vt:lpstr>
      <vt:lpstr>Calibri</vt:lpstr>
      <vt:lpstr>Arial</vt:lpstr>
      <vt:lpstr>宋体</vt:lpstr>
      <vt:lpstr>华文琥珀</vt:lpstr>
      <vt:lpstr>Office 主题​​</vt:lpstr>
      <vt:lpstr>Equation</vt:lpstr>
      <vt:lpstr>Visio</vt:lpstr>
      <vt:lpstr>PowerPoint 演示文稿</vt:lpstr>
      <vt:lpstr>知识图谱</vt:lpstr>
      <vt:lpstr>内容提要</vt:lpstr>
      <vt:lpstr>模拟与数字</vt:lpstr>
      <vt:lpstr>二进制计数系统</vt:lpstr>
      <vt:lpstr>二进制数</vt:lpstr>
      <vt:lpstr>二进制数</vt:lpstr>
      <vt:lpstr>布尔代数：二进制数的数学运算</vt:lpstr>
      <vt:lpstr>布尔代数：二进制数的数学运算</vt:lpstr>
      <vt:lpstr>内容提要</vt:lpstr>
      <vt:lpstr>香农和数字电路设计理论</vt:lpstr>
      <vt:lpstr>从开关到逻辑</vt:lpstr>
      <vt:lpstr>晶体管可以等效成开关</vt:lpstr>
      <vt:lpstr>晶体管和逻辑门</vt:lpstr>
      <vt:lpstr>MOSFET构成的逻辑门</vt:lpstr>
      <vt:lpstr>逻辑门</vt:lpstr>
      <vt:lpstr>数字电路</vt:lpstr>
      <vt:lpstr>从晶体管到处理器</vt:lpstr>
      <vt:lpstr>内容提要</vt:lpstr>
      <vt:lpstr>组合逻辑电路的“综合”和“分析”</vt:lpstr>
      <vt:lpstr>组合逻辑电路的功能描述方法：真值表</vt:lpstr>
      <vt:lpstr>从真值表可以得到逻辑表达式</vt:lpstr>
      <vt:lpstr>从逻辑表达式即可综合 (Synthesize) 出电路</vt:lpstr>
      <vt:lpstr>例 1：汽车警报器</vt:lpstr>
      <vt:lpstr>从真值表可以得到逻辑表达式</vt:lpstr>
      <vt:lpstr>从逻辑表达式即可综合出逻辑电路图</vt:lpstr>
      <vt:lpstr>电路简化</vt:lpstr>
      <vt:lpstr>例2：三比特无符号比较器</vt:lpstr>
      <vt:lpstr>例3：二选一多路选择器</vt:lpstr>
      <vt:lpstr>选择器设计</vt:lpstr>
      <vt:lpstr>选择器设计</vt:lpstr>
      <vt:lpstr>使用多个2-1选择器扩展8-1选择器</vt:lpstr>
      <vt:lpstr>组合逻辑电路分析</vt:lpstr>
      <vt:lpstr>汽车警报器</vt:lpstr>
      <vt:lpstr>内容提要</vt:lpstr>
      <vt:lpstr>数字逻辑电路</vt:lpstr>
      <vt:lpstr>如何使电路具有记忆功能：引入反馈</vt:lpstr>
      <vt:lpstr>SR锁存器</vt:lpstr>
      <vt:lpstr>SR锁存器</vt:lpstr>
      <vt:lpstr>SR锁存器状态表</vt:lpstr>
      <vt:lpstr>现态和次态的概念</vt:lpstr>
      <vt:lpstr>具有记忆功能的汽车警报器</vt:lpstr>
      <vt:lpstr>汽车警报器v2.0</vt:lpstr>
      <vt:lpstr>4.1 知识点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XM</dc:creator>
  <cp:lastModifiedBy>Wei Ma</cp:lastModifiedBy>
  <cp:revision>1159</cp:revision>
  <cp:lastPrinted>2015-09-13T13:07:31Z</cp:lastPrinted>
  <dcterms:created xsi:type="dcterms:W3CDTF">2012-01-19T22:55:48Z</dcterms:created>
  <dcterms:modified xsi:type="dcterms:W3CDTF">2022-03-21T15:25:48Z</dcterms:modified>
</cp:coreProperties>
</file>